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18288000" cy="10287000"/>
  <p:notesSz cx="6858000" cy="9144000"/>
  <p:embeddedFontLst>
    <p:embeddedFont>
      <p:font typeface="Calibri" panose="020F0502020204030204" pitchFamily="34" charset="0"/>
      <p:regular r:id="rId20"/>
      <p:bold r:id="rId21"/>
      <p:italic r:id="rId22"/>
      <p:boldItalic r:id="rId23"/>
    </p:embeddedFont>
    <p:embeddedFont>
      <p:font typeface="Merriweather Bold" pitchFamily="2" charset="77"/>
      <p:regular r:id="rId24"/>
      <p:bold r:id="rId25"/>
    </p:embeddedFont>
    <p:embeddedFont>
      <p:font typeface="Roboto" panose="02000000000000000000" pitchFamily="2" charset="0"/>
      <p:regular r:id="rId26"/>
      <p:bold r:id="rId27"/>
      <p:italic r:id="rId28"/>
      <p:boldItalic r:id="rId29"/>
    </p:embeddedFont>
    <p:embeddedFont>
      <p:font typeface="Roboto Bold" panose="02000000000000000000" pitchFamily="2" charset="0"/>
      <p:regular r:id="rId30"/>
      <p:bold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9363" autoAdjust="0"/>
    <p:restoredTop sz="94599" autoAdjust="0"/>
  </p:normalViewPr>
  <p:slideViewPr>
    <p:cSldViewPr>
      <p:cViewPr varScale="1">
        <p:scale>
          <a:sx n="98" d="100"/>
          <a:sy n="98" d="100"/>
        </p:scale>
        <p:origin x="224" y="2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tableStyles" Target="tableStyle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4/26/26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4/26/26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4/26/26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4/26/26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4/26/26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4/26/26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4/26/26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 Id="rId5" Type="http://schemas.openxmlformats.org/officeDocument/2006/relationships/image" Target="../media/image3.sv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2.jpe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3.svg"/></Relationships>
</file>

<file path=ppt/slides/_rels/slide12.xml.rels><?xml version="1.0" encoding="UTF-8" standalone="yes"?>
<Relationships xmlns="http://schemas.openxmlformats.org/package/2006/relationships"><Relationship Id="rId8" Type="http://schemas.openxmlformats.org/officeDocument/2006/relationships/image" Target="../media/image3.svg"/><Relationship Id="rId13" Type="http://schemas.openxmlformats.org/officeDocument/2006/relationships/image" Target="../media/image16.png"/><Relationship Id="rId3" Type="http://schemas.openxmlformats.org/officeDocument/2006/relationships/image" Target="../media/image8.png"/><Relationship Id="rId7" Type="http://schemas.openxmlformats.org/officeDocument/2006/relationships/image" Target="../media/image2.png"/><Relationship Id="rId12" Type="http://schemas.openxmlformats.org/officeDocument/2006/relationships/image" Target="../media/image15.svg"/><Relationship Id="rId2" Type="http://schemas.openxmlformats.org/officeDocument/2006/relationships/image" Target="../media/image44.jpeg"/><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image" Target="../media/image14.png"/><Relationship Id="rId5" Type="http://schemas.openxmlformats.org/officeDocument/2006/relationships/image" Target="../media/image10.png"/><Relationship Id="rId10" Type="http://schemas.openxmlformats.org/officeDocument/2006/relationships/image" Target="../media/image13.svg"/><Relationship Id="rId4" Type="http://schemas.openxmlformats.org/officeDocument/2006/relationships/image" Target="../media/image9.svg"/><Relationship Id="rId9" Type="http://schemas.openxmlformats.org/officeDocument/2006/relationships/image" Target="../media/image12.png"/><Relationship Id="rId14" Type="http://schemas.openxmlformats.org/officeDocument/2006/relationships/image" Target="../media/image17.svg"/></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7.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47.svg"/></Relationships>
</file>

<file path=ppt/slides/_rels/slide14.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png"/><Relationship Id="rId7" Type="http://schemas.openxmlformats.org/officeDocument/2006/relationships/image" Target="../media/image28.png"/><Relationship Id="rId12" Type="http://schemas.openxmlformats.org/officeDocument/2006/relationships/image" Target="../media/image33.svg"/><Relationship Id="rId2" Type="http://schemas.openxmlformats.org/officeDocument/2006/relationships/image" Target="../media/image48.jpeg"/><Relationship Id="rId1" Type="http://schemas.openxmlformats.org/officeDocument/2006/relationships/slideLayout" Target="../slideLayouts/slideLayout7.xml"/><Relationship Id="rId6" Type="http://schemas.openxmlformats.org/officeDocument/2006/relationships/image" Target="../media/image27.sv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svg"/><Relationship Id="rId4" Type="http://schemas.openxmlformats.org/officeDocument/2006/relationships/image" Target="../media/image3.svg"/><Relationship Id="rId9"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 Id="rId5" Type="http://schemas.openxmlformats.org/officeDocument/2006/relationships/image" Target="../media/image3.sv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 Id="rId5" Type="http://schemas.openxmlformats.org/officeDocument/2006/relationships/image" Target="../media/image3.sv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png"/><Relationship Id="rId7" Type="http://schemas.openxmlformats.org/officeDocument/2006/relationships/image" Target="../media/image28.png"/><Relationship Id="rId12" Type="http://schemas.openxmlformats.org/officeDocument/2006/relationships/image" Target="../media/image33.svg"/><Relationship Id="rId2" Type="http://schemas.openxmlformats.org/officeDocument/2006/relationships/image" Target="../media/image53.jpeg"/><Relationship Id="rId1" Type="http://schemas.openxmlformats.org/officeDocument/2006/relationships/slideLayout" Target="../slideLayouts/slideLayout7.xml"/><Relationship Id="rId6" Type="http://schemas.openxmlformats.org/officeDocument/2006/relationships/image" Target="../media/image27.sv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svg"/><Relationship Id="rId4" Type="http://schemas.openxmlformats.org/officeDocument/2006/relationships/image" Target="../media/image3.svg"/><Relationship Id="rId9"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4.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3.svg"/></Relationships>
</file>

<file path=ppt/slides/_rels/slide3.xml.rels><?xml version="1.0" encoding="UTF-8" standalone="yes"?>
<Relationships xmlns="http://schemas.openxmlformats.org/package/2006/relationships"><Relationship Id="rId8" Type="http://schemas.openxmlformats.org/officeDocument/2006/relationships/image" Target="../media/image3.svg"/><Relationship Id="rId13" Type="http://schemas.openxmlformats.org/officeDocument/2006/relationships/image" Target="../media/image16.png"/><Relationship Id="rId3" Type="http://schemas.openxmlformats.org/officeDocument/2006/relationships/image" Target="../media/image8.png"/><Relationship Id="rId7" Type="http://schemas.openxmlformats.org/officeDocument/2006/relationships/image" Target="../media/image2.png"/><Relationship Id="rId12" Type="http://schemas.openxmlformats.org/officeDocument/2006/relationships/image" Target="../media/image15.sv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image" Target="../media/image14.png"/><Relationship Id="rId5" Type="http://schemas.openxmlformats.org/officeDocument/2006/relationships/image" Target="../media/image10.png"/><Relationship Id="rId10" Type="http://schemas.openxmlformats.org/officeDocument/2006/relationships/image" Target="../media/image13.svg"/><Relationship Id="rId4" Type="http://schemas.openxmlformats.org/officeDocument/2006/relationships/image" Target="../media/image9.svg"/><Relationship Id="rId9" Type="http://schemas.openxmlformats.org/officeDocument/2006/relationships/image" Target="../media/image12.png"/><Relationship Id="rId14" Type="http://schemas.openxmlformats.org/officeDocument/2006/relationships/image" Target="../media/image17.svg"/></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5" Type="http://schemas.openxmlformats.org/officeDocument/2006/relationships/image" Target="../media/image3.sv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5" Type="http://schemas.openxmlformats.org/officeDocument/2006/relationships/image" Target="../media/image3.sv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png"/><Relationship Id="rId7" Type="http://schemas.openxmlformats.org/officeDocument/2006/relationships/image" Target="../media/image28.png"/><Relationship Id="rId12" Type="http://schemas.openxmlformats.org/officeDocument/2006/relationships/image" Target="../media/image33.svg"/><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27.sv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svg"/><Relationship Id="rId4" Type="http://schemas.openxmlformats.org/officeDocument/2006/relationships/image" Target="../media/image3.svg"/><Relationship Id="rId9"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7.jpeg"/><Relationship Id="rId1" Type="http://schemas.openxmlformats.org/officeDocument/2006/relationships/slideLayout" Target="../slideLayouts/slideLayout7.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91919"/>
        </a:solidFill>
        <a:effectLst/>
      </p:bgPr>
    </p:bg>
    <p:spTree>
      <p:nvGrpSpPr>
        <p:cNvPr id="1" name=""/>
        <p:cNvGrpSpPr/>
        <p:nvPr/>
      </p:nvGrpSpPr>
      <p:grpSpPr>
        <a:xfrm>
          <a:off x="0" y="0"/>
          <a:ext cx="0" cy="0"/>
          <a:chOff x="0" y="0"/>
          <a:chExt cx="0" cy="0"/>
        </a:xfrm>
      </p:grpSpPr>
      <p:grpSp>
        <p:nvGrpSpPr>
          <p:cNvPr id="2" name="Group 2"/>
          <p:cNvGrpSpPr/>
          <p:nvPr/>
        </p:nvGrpSpPr>
        <p:grpSpPr>
          <a:xfrm>
            <a:off x="0" y="5143500"/>
            <a:ext cx="18288000" cy="5143500"/>
            <a:chOff x="0" y="0"/>
            <a:chExt cx="2833290" cy="796863"/>
          </a:xfrm>
        </p:grpSpPr>
        <p:sp>
          <p:nvSpPr>
            <p:cNvPr id="3" name="Freeform 3"/>
            <p:cNvSpPr/>
            <p:nvPr/>
          </p:nvSpPr>
          <p:spPr>
            <a:xfrm>
              <a:off x="0" y="0"/>
              <a:ext cx="2833290" cy="796863"/>
            </a:xfrm>
            <a:custGeom>
              <a:avLst/>
              <a:gdLst/>
              <a:ahLst/>
              <a:cxnLst/>
              <a:rect l="l" t="t" r="r" b="b"/>
              <a:pathLst>
                <a:path w="2833290" h="796863">
                  <a:moveTo>
                    <a:pt x="0" y="0"/>
                  </a:moveTo>
                  <a:lnTo>
                    <a:pt x="2833290" y="0"/>
                  </a:lnTo>
                  <a:lnTo>
                    <a:pt x="2833290" y="796863"/>
                  </a:lnTo>
                  <a:lnTo>
                    <a:pt x="0" y="796863"/>
                  </a:lnTo>
                  <a:close/>
                </a:path>
              </a:pathLst>
            </a:custGeom>
            <a:blipFill>
              <a:blip r:embed="rId2"/>
              <a:stretch>
                <a:fillRect t="-51333" b="-51333"/>
              </a:stretch>
            </a:blipFill>
          </p:spPr>
          <p:txBody>
            <a:bodyPr/>
            <a:lstStyle/>
            <a:p>
              <a:endParaRPr lang="en-US"/>
            </a:p>
          </p:txBody>
        </p:sp>
      </p:grpSp>
      <p:sp>
        <p:nvSpPr>
          <p:cNvPr id="4" name="AutoShape 4"/>
          <p:cNvSpPr/>
          <p:nvPr/>
        </p:nvSpPr>
        <p:spPr>
          <a:xfrm flipV="1">
            <a:off x="6565430" y="7484373"/>
            <a:ext cx="1259111" cy="0"/>
          </a:xfrm>
          <a:prstGeom prst="line">
            <a:avLst/>
          </a:prstGeom>
          <a:ln w="38100" cap="flat">
            <a:solidFill>
              <a:srgbClr val="E07B5B"/>
            </a:solidFill>
            <a:prstDash val="solid"/>
            <a:headEnd type="none" w="sm" len="sm"/>
            <a:tailEnd type="none" w="sm" len="sm"/>
          </a:ln>
        </p:spPr>
        <p:txBody>
          <a:bodyPr/>
          <a:lstStyle/>
          <a:p>
            <a:endParaRPr lang="en-US"/>
          </a:p>
        </p:txBody>
      </p:sp>
      <p:sp>
        <p:nvSpPr>
          <p:cNvPr id="5" name="Freeform 5"/>
          <p:cNvSpPr/>
          <p:nvPr/>
        </p:nvSpPr>
        <p:spPr>
          <a:xfrm>
            <a:off x="-781883" y="2596825"/>
            <a:ext cx="1563765" cy="1563765"/>
          </a:xfrm>
          <a:custGeom>
            <a:avLst/>
            <a:gdLst/>
            <a:ahLst/>
            <a:cxnLst/>
            <a:rect l="l" t="t" r="r" b="b"/>
            <a:pathLst>
              <a:path w="1563765" h="1563765">
                <a:moveTo>
                  <a:pt x="0" y="0"/>
                </a:moveTo>
                <a:lnTo>
                  <a:pt x="1563766" y="0"/>
                </a:lnTo>
                <a:lnTo>
                  <a:pt x="1563766" y="1563765"/>
                </a:lnTo>
                <a:lnTo>
                  <a:pt x="0" y="156376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6" name="Group 6"/>
          <p:cNvGrpSpPr/>
          <p:nvPr/>
        </p:nvGrpSpPr>
        <p:grpSpPr>
          <a:xfrm>
            <a:off x="391619" y="4117079"/>
            <a:ext cx="241881" cy="241881"/>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07B5B"/>
            </a:solidFill>
          </p:spPr>
          <p:txBody>
            <a:bodyPr/>
            <a:lstStyle/>
            <a:p>
              <a:endParaRPr lang="en-US"/>
            </a:p>
          </p:txBody>
        </p:sp>
        <p:sp>
          <p:nvSpPr>
            <p:cNvPr id="8" name="TextBox 8"/>
            <p:cNvSpPr txBox="1"/>
            <p:nvPr/>
          </p:nvSpPr>
          <p:spPr>
            <a:xfrm>
              <a:off x="76200" y="19050"/>
              <a:ext cx="660400" cy="717550"/>
            </a:xfrm>
            <a:prstGeom prst="rect">
              <a:avLst/>
            </a:prstGeom>
          </p:spPr>
          <p:txBody>
            <a:bodyPr lIns="50800" tIns="50800" rIns="50800" bIns="50800" rtlCol="0" anchor="ctr"/>
            <a:lstStyle/>
            <a:p>
              <a:pPr marL="0" lvl="0" indent="0" algn="ctr">
                <a:lnSpc>
                  <a:spcPts val="2800"/>
                </a:lnSpc>
              </a:pPr>
              <a:endParaRPr/>
            </a:p>
          </p:txBody>
        </p:sp>
      </p:grpSp>
      <p:grpSp>
        <p:nvGrpSpPr>
          <p:cNvPr id="9" name="Group 9"/>
          <p:cNvGrpSpPr/>
          <p:nvPr/>
        </p:nvGrpSpPr>
        <p:grpSpPr>
          <a:xfrm>
            <a:off x="0" y="7969072"/>
            <a:ext cx="18288000" cy="2317928"/>
            <a:chOff x="0" y="0"/>
            <a:chExt cx="4816593" cy="610483"/>
          </a:xfrm>
        </p:grpSpPr>
        <p:sp>
          <p:nvSpPr>
            <p:cNvPr id="10" name="Freeform 10"/>
            <p:cNvSpPr/>
            <p:nvPr/>
          </p:nvSpPr>
          <p:spPr>
            <a:xfrm>
              <a:off x="0" y="0"/>
              <a:ext cx="4816592" cy="610483"/>
            </a:xfrm>
            <a:custGeom>
              <a:avLst/>
              <a:gdLst/>
              <a:ahLst/>
              <a:cxnLst/>
              <a:rect l="l" t="t" r="r" b="b"/>
              <a:pathLst>
                <a:path w="4816592" h="610483">
                  <a:moveTo>
                    <a:pt x="0" y="0"/>
                  </a:moveTo>
                  <a:lnTo>
                    <a:pt x="4816592" y="0"/>
                  </a:lnTo>
                  <a:lnTo>
                    <a:pt x="4816592" y="610483"/>
                  </a:lnTo>
                  <a:lnTo>
                    <a:pt x="0" y="610483"/>
                  </a:lnTo>
                  <a:close/>
                </a:path>
              </a:pathLst>
            </a:custGeom>
            <a:gradFill rotWithShape="1">
              <a:gsLst>
                <a:gs pos="0">
                  <a:srgbClr val="6A6A6A">
                    <a:alpha val="0"/>
                  </a:srgbClr>
                </a:gs>
                <a:gs pos="100000">
                  <a:srgbClr val="191919">
                    <a:alpha val="100000"/>
                  </a:srgbClr>
                </a:gs>
              </a:gsLst>
              <a:lin ang="5400000"/>
            </a:gradFill>
          </p:spPr>
          <p:txBody>
            <a:bodyPr/>
            <a:lstStyle/>
            <a:p>
              <a:endParaRPr lang="en-US"/>
            </a:p>
          </p:txBody>
        </p:sp>
        <p:sp>
          <p:nvSpPr>
            <p:cNvPr id="11" name="TextBox 11"/>
            <p:cNvSpPr txBox="1"/>
            <p:nvPr/>
          </p:nvSpPr>
          <p:spPr>
            <a:xfrm>
              <a:off x="0" y="-57150"/>
              <a:ext cx="4816593" cy="667633"/>
            </a:xfrm>
            <a:prstGeom prst="rect">
              <a:avLst/>
            </a:prstGeom>
          </p:spPr>
          <p:txBody>
            <a:bodyPr lIns="50800" tIns="50800" rIns="50800" bIns="50800" rtlCol="0" anchor="ctr"/>
            <a:lstStyle/>
            <a:p>
              <a:pPr marL="0" lvl="0" indent="0" algn="ctr">
                <a:lnSpc>
                  <a:spcPts val="2800"/>
                </a:lnSpc>
              </a:pPr>
              <a:endParaRPr/>
            </a:p>
          </p:txBody>
        </p:sp>
      </p:grpSp>
      <p:sp>
        <p:nvSpPr>
          <p:cNvPr id="12" name="Freeform 12"/>
          <p:cNvSpPr/>
          <p:nvPr/>
        </p:nvSpPr>
        <p:spPr>
          <a:xfrm>
            <a:off x="16516117" y="8515117"/>
            <a:ext cx="1486366" cy="1486366"/>
          </a:xfrm>
          <a:custGeom>
            <a:avLst/>
            <a:gdLst/>
            <a:ahLst/>
            <a:cxnLst/>
            <a:rect l="l" t="t" r="r" b="b"/>
            <a:pathLst>
              <a:path w="1486366" h="1486366">
                <a:moveTo>
                  <a:pt x="0" y="0"/>
                </a:moveTo>
                <a:lnTo>
                  <a:pt x="1486366" y="0"/>
                </a:lnTo>
                <a:lnTo>
                  <a:pt x="1486366" y="1486366"/>
                </a:lnTo>
                <a:lnTo>
                  <a:pt x="0" y="1486366"/>
                </a:lnTo>
                <a:lnTo>
                  <a:pt x="0" y="0"/>
                </a:lnTo>
                <a:close/>
              </a:path>
            </a:pathLst>
          </a:custGeom>
          <a:blipFill>
            <a:blip r:embed="rId5"/>
            <a:stretch>
              <a:fillRect/>
            </a:stretch>
          </a:blipFill>
        </p:spPr>
        <p:txBody>
          <a:bodyPr/>
          <a:lstStyle/>
          <a:p>
            <a:endParaRPr lang="en-US"/>
          </a:p>
        </p:txBody>
      </p:sp>
      <p:sp>
        <p:nvSpPr>
          <p:cNvPr id="13" name="TextBox 13"/>
          <p:cNvSpPr txBox="1"/>
          <p:nvPr/>
        </p:nvSpPr>
        <p:spPr>
          <a:xfrm>
            <a:off x="2754926" y="2446370"/>
            <a:ext cx="12933369" cy="2697130"/>
          </a:xfrm>
          <a:prstGeom prst="rect">
            <a:avLst/>
          </a:prstGeom>
        </p:spPr>
        <p:txBody>
          <a:bodyPr lIns="0" tIns="0" rIns="0" bIns="0" rtlCol="0" anchor="t">
            <a:spAutoFit/>
          </a:bodyPr>
          <a:lstStyle/>
          <a:p>
            <a:pPr marL="0" lvl="0" indent="0" algn="ctr">
              <a:lnSpc>
                <a:spcPts val="7264"/>
              </a:lnSpc>
            </a:pPr>
            <a:r>
              <a:rPr lang="en-US" sz="5188" b="1">
                <a:solidFill>
                  <a:srgbClr val="FFFFFF"/>
                </a:solidFill>
                <a:latin typeface="Merriweather Bold"/>
                <a:ea typeface="Merriweather Bold"/>
                <a:cs typeface="Merriweather Bold"/>
                <a:sym typeface="Merriweather Bold"/>
              </a:rPr>
              <a:t>THE PROMETRA WAY OF REMEMBERING</a:t>
            </a:r>
          </a:p>
          <a:p>
            <a:pPr marL="0" lvl="0" indent="0" algn="ctr">
              <a:lnSpc>
                <a:spcPts val="7264"/>
              </a:lnSpc>
            </a:pPr>
            <a:r>
              <a:rPr lang="en-US" sz="5188" b="1">
                <a:solidFill>
                  <a:srgbClr val="FFFFFF"/>
                </a:solidFill>
                <a:latin typeface="Merriweather Bold"/>
                <a:ea typeface="Merriweather Bold"/>
                <a:cs typeface="Merriweather Bold"/>
                <a:sym typeface="Merriweather Bold"/>
              </a:rPr>
              <a:t>2027 STRATEGIC GROWTH PLAN</a:t>
            </a:r>
          </a:p>
        </p:txBody>
      </p:sp>
      <p:sp>
        <p:nvSpPr>
          <p:cNvPr id="14" name="TextBox 14"/>
          <p:cNvSpPr txBox="1"/>
          <p:nvPr/>
        </p:nvSpPr>
        <p:spPr>
          <a:xfrm>
            <a:off x="1081635" y="952500"/>
            <a:ext cx="2539587" cy="606488"/>
          </a:xfrm>
          <a:prstGeom prst="rect">
            <a:avLst/>
          </a:prstGeom>
        </p:spPr>
        <p:txBody>
          <a:bodyPr lIns="0" tIns="0" rIns="0" bIns="0" rtlCol="0" anchor="t">
            <a:spAutoFit/>
          </a:bodyPr>
          <a:lstStyle/>
          <a:p>
            <a:pPr marL="0" lvl="0" indent="0" algn="l">
              <a:lnSpc>
                <a:spcPts val="4896"/>
              </a:lnSpc>
            </a:pPr>
            <a:r>
              <a:rPr lang="en-US" sz="3497" b="1">
                <a:solidFill>
                  <a:srgbClr val="E07B5B"/>
                </a:solidFill>
                <a:latin typeface="Roboto Bold"/>
                <a:ea typeface="Roboto Bold"/>
                <a:cs typeface="Roboto Bold"/>
                <a:sym typeface="Roboto Bold"/>
              </a:rPr>
              <a:t>PROMETRA</a:t>
            </a:r>
          </a:p>
        </p:txBody>
      </p:sp>
      <p:sp>
        <p:nvSpPr>
          <p:cNvPr id="15" name="TextBox 15"/>
          <p:cNvSpPr txBox="1"/>
          <p:nvPr/>
        </p:nvSpPr>
        <p:spPr>
          <a:xfrm>
            <a:off x="5031197" y="981075"/>
            <a:ext cx="8225605" cy="316230"/>
          </a:xfrm>
          <a:prstGeom prst="rect">
            <a:avLst/>
          </a:prstGeom>
        </p:spPr>
        <p:txBody>
          <a:bodyPr lIns="0" tIns="0" rIns="0" bIns="0" rtlCol="0" anchor="t">
            <a:spAutoFit/>
          </a:bodyPr>
          <a:lstStyle/>
          <a:p>
            <a:pPr marL="0" lvl="0" indent="0" algn="ctr">
              <a:lnSpc>
                <a:spcPts val="2520"/>
              </a:lnSpc>
            </a:pPr>
            <a:r>
              <a:rPr lang="en-US" sz="1800">
                <a:solidFill>
                  <a:srgbClr val="FFFFFF"/>
                </a:solidFill>
                <a:latin typeface="Roboto"/>
                <a:ea typeface="Roboto"/>
                <a:cs typeface="Roboto"/>
                <a:sym typeface="Roboto"/>
              </a:rPr>
              <a:t>Scaling Impact, Deepening Connection</a:t>
            </a:r>
          </a:p>
        </p:txBody>
      </p:sp>
      <p:sp>
        <p:nvSpPr>
          <p:cNvPr id="16" name="TextBox 16"/>
          <p:cNvSpPr txBox="1"/>
          <p:nvPr/>
        </p:nvSpPr>
        <p:spPr>
          <a:xfrm>
            <a:off x="14101764" y="952500"/>
            <a:ext cx="3173063" cy="606488"/>
          </a:xfrm>
          <a:prstGeom prst="rect">
            <a:avLst/>
          </a:prstGeom>
        </p:spPr>
        <p:txBody>
          <a:bodyPr lIns="0" tIns="0" rIns="0" bIns="0" rtlCol="0" anchor="t">
            <a:spAutoFit/>
          </a:bodyPr>
          <a:lstStyle/>
          <a:p>
            <a:pPr marL="0" lvl="0" indent="0" algn="r">
              <a:lnSpc>
                <a:spcPts val="4896"/>
              </a:lnSpc>
            </a:pPr>
            <a:r>
              <a:rPr lang="en-US" sz="3497" b="1">
                <a:solidFill>
                  <a:srgbClr val="FFFFFF"/>
                </a:solidFill>
                <a:latin typeface="Roboto Bold"/>
                <a:ea typeface="Roboto Bold"/>
                <a:cs typeface="Roboto Bold"/>
                <a:sym typeface="Roboto Bold"/>
              </a:rPr>
              <a:t>2027</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191919"/>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7898778" cy="2719887"/>
            <a:chOff x="0" y="0"/>
            <a:chExt cx="1223727" cy="421382"/>
          </a:xfrm>
        </p:grpSpPr>
        <p:sp>
          <p:nvSpPr>
            <p:cNvPr id="3" name="Freeform 3"/>
            <p:cNvSpPr/>
            <p:nvPr/>
          </p:nvSpPr>
          <p:spPr>
            <a:xfrm>
              <a:off x="0" y="0"/>
              <a:ext cx="1223727" cy="421382"/>
            </a:xfrm>
            <a:custGeom>
              <a:avLst/>
              <a:gdLst/>
              <a:ahLst/>
              <a:cxnLst/>
              <a:rect l="l" t="t" r="r" b="b"/>
              <a:pathLst>
                <a:path w="1223727" h="421382">
                  <a:moveTo>
                    <a:pt x="0" y="0"/>
                  </a:moveTo>
                  <a:lnTo>
                    <a:pt x="1223727" y="0"/>
                  </a:lnTo>
                  <a:lnTo>
                    <a:pt x="1223727" y="421382"/>
                  </a:lnTo>
                  <a:lnTo>
                    <a:pt x="0" y="421382"/>
                  </a:lnTo>
                  <a:close/>
                </a:path>
              </a:pathLst>
            </a:custGeom>
            <a:blipFill>
              <a:blip r:embed="rId2"/>
              <a:stretch>
                <a:fillRect t="-32766" b="-32766"/>
              </a:stretch>
            </a:blipFill>
          </p:spPr>
          <p:txBody>
            <a:bodyPr/>
            <a:lstStyle/>
            <a:p>
              <a:endParaRPr lang="en-US"/>
            </a:p>
          </p:txBody>
        </p:sp>
      </p:grpSp>
      <p:grpSp>
        <p:nvGrpSpPr>
          <p:cNvPr id="4" name="Group 4"/>
          <p:cNvGrpSpPr/>
          <p:nvPr/>
        </p:nvGrpSpPr>
        <p:grpSpPr>
          <a:xfrm>
            <a:off x="6274427" y="7402262"/>
            <a:ext cx="10398921" cy="2096343"/>
            <a:chOff x="0" y="0"/>
            <a:chExt cx="1611065" cy="324778"/>
          </a:xfrm>
        </p:grpSpPr>
        <p:sp>
          <p:nvSpPr>
            <p:cNvPr id="5" name="Freeform 5"/>
            <p:cNvSpPr/>
            <p:nvPr/>
          </p:nvSpPr>
          <p:spPr>
            <a:xfrm>
              <a:off x="0" y="0"/>
              <a:ext cx="1611065" cy="324778"/>
            </a:xfrm>
            <a:custGeom>
              <a:avLst/>
              <a:gdLst/>
              <a:ahLst/>
              <a:cxnLst/>
              <a:rect l="l" t="t" r="r" b="b"/>
              <a:pathLst>
                <a:path w="1611065" h="324778">
                  <a:moveTo>
                    <a:pt x="0" y="0"/>
                  </a:moveTo>
                  <a:lnTo>
                    <a:pt x="1611065" y="0"/>
                  </a:lnTo>
                  <a:lnTo>
                    <a:pt x="1611065" y="324778"/>
                  </a:lnTo>
                  <a:lnTo>
                    <a:pt x="0" y="324778"/>
                  </a:lnTo>
                  <a:close/>
                </a:path>
              </a:pathLst>
            </a:custGeom>
            <a:blipFill>
              <a:blip r:embed="rId3"/>
              <a:stretch>
                <a:fillRect t="-91374" b="-91374"/>
              </a:stretch>
            </a:blipFill>
          </p:spPr>
          <p:txBody>
            <a:bodyPr/>
            <a:lstStyle/>
            <a:p>
              <a:endParaRPr lang="en-US"/>
            </a:p>
          </p:txBody>
        </p:sp>
      </p:grpSp>
      <p:sp>
        <p:nvSpPr>
          <p:cNvPr id="6" name="TextBox 6"/>
          <p:cNvSpPr txBox="1"/>
          <p:nvPr/>
        </p:nvSpPr>
        <p:spPr>
          <a:xfrm>
            <a:off x="1028700" y="7604465"/>
            <a:ext cx="4619345" cy="457200"/>
          </a:xfrm>
          <a:prstGeom prst="rect">
            <a:avLst/>
          </a:prstGeom>
        </p:spPr>
        <p:txBody>
          <a:bodyPr lIns="0" tIns="0" rIns="0" bIns="0" rtlCol="0" anchor="t">
            <a:spAutoFit/>
          </a:bodyPr>
          <a:lstStyle/>
          <a:p>
            <a:pPr marL="0" lvl="0" indent="0" algn="l">
              <a:lnSpc>
                <a:spcPts val="3614"/>
              </a:lnSpc>
            </a:pPr>
            <a:r>
              <a:rPr lang="en-US" sz="3012" b="1">
                <a:solidFill>
                  <a:srgbClr val="FFFFFF"/>
                </a:solidFill>
                <a:latin typeface="Merriweather Bold"/>
                <a:ea typeface="Merriweather Bold"/>
                <a:cs typeface="Merriweather Bold"/>
                <a:sym typeface="Merriweather Bold"/>
              </a:rPr>
              <a:t>University</a:t>
            </a:r>
          </a:p>
        </p:txBody>
      </p:sp>
      <p:sp>
        <p:nvSpPr>
          <p:cNvPr id="7" name="TextBox 7"/>
          <p:cNvSpPr txBox="1"/>
          <p:nvPr/>
        </p:nvSpPr>
        <p:spPr>
          <a:xfrm>
            <a:off x="1028700" y="8518865"/>
            <a:ext cx="4619345" cy="457200"/>
          </a:xfrm>
          <a:prstGeom prst="rect">
            <a:avLst/>
          </a:prstGeom>
        </p:spPr>
        <p:txBody>
          <a:bodyPr lIns="0" tIns="0" rIns="0" bIns="0" rtlCol="0" anchor="t">
            <a:spAutoFit/>
          </a:bodyPr>
          <a:lstStyle/>
          <a:p>
            <a:pPr marL="0" lvl="0" indent="0" algn="l">
              <a:lnSpc>
                <a:spcPts val="3614"/>
              </a:lnSpc>
            </a:pPr>
            <a:r>
              <a:rPr lang="en-US" sz="3012" b="1">
                <a:solidFill>
                  <a:srgbClr val="E07B5B"/>
                </a:solidFill>
                <a:latin typeface="Merriweather Bold"/>
                <a:ea typeface="Merriweather Bold"/>
                <a:cs typeface="Merriweather Bold"/>
                <a:sym typeface="Merriweather Bold"/>
              </a:rPr>
              <a:t>Partnerships Next Steps</a:t>
            </a:r>
          </a:p>
        </p:txBody>
      </p:sp>
      <p:sp>
        <p:nvSpPr>
          <p:cNvPr id="8" name="TextBox 8"/>
          <p:cNvSpPr txBox="1"/>
          <p:nvPr/>
        </p:nvSpPr>
        <p:spPr>
          <a:xfrm>
            <a:off x="8642990" y="918608"/>
            <a:ext cx="2627903" cy="1000125"/>
          </a:xfrm>
          <a:prstGeom prst="rect">
            <a:avLst/>
          </a:prstGeom>
        </p:spPr>
        <p:txBody>
          <a:bodyPr lIns="0" tIns="0" rIns="0" bIns="0" rtlCol="0" anchor="t">
            <a:spAutoFit/>
          </a:bodyPr>
          <a:lstStyle/>
          <a:p>
            <a:pPr marL="0" lvl="0" indent="0" algn="l">
              <a:lnSpc>
                <a:spcPts val="3934"/>
              </a:lnSpc>
            </a:pPr>
            <a:r>
              <a:rPr lang="en-US" sz="3278" b="1">
                <a:solidFill>
                  <a:srgbClr val="FFFFFF"/>
                </a:solidFill>
                <a:latin typeface="Roboto Bold"/>
                <a:ea typeface="Roboto Bold"/>
                <a:cs typeface="Roboto Bold"/>
                <a:sym typeface="Roboto Bold"/>
              </a:rPr>
              <a:t>Immediate Actions</a:t>
            </a:r>
          </a:p>
        </p:txBody>
      </p:sp>
      <p:sp>
        <p:nvSpPr>
          <p:cNvPr id="9" name="TextBox 9"/>
          <p:cNvSpPr txBox="1"/>
          <p:nvPr/>
        </p:nvSpPr>
        <p:spPr>
          <a:xfrm>
            <a:off x="11473887" y="672789"/>
            <a:ext cx="5470091" cy="1600159"/>
          </a:xfrm>
          <a:prstGeom prst="rect">
            <a:avLst/>
          </a:prstGeom>
        </p:spPr>
        <p:txBody>
          <a:bodyPr lIns="0" tIns="0" rIns="0" bIns="0" rtlCol="0" anchor="t">
            <a:spAutoFit/>
          </a:bodyPr>
          <a:lstStyle/>
          <a:p>
            <a:pPr marL="0" lvl="0" indent="0" algn="l">
              <a:lnSpc>
                <a:spcPts val="3152"/>
              </a:lnSpc>
            </a:pPr>
            <a:r>
              <a:rPr lang="en-US" sz="2251">
                <a:solidFill>
                  <a:srgbClr val="FFFFFF"/>
                </a:solidFill>
                <a:latin typeface="Roboto"/>
                <a:ea typeface="Roboto"/>
                <a:cs typeface="Roboto"/>
                <a:sym typeface="Roboto"/>
              </a:rPr>
              <a:t>Building strong academic partnerships requires strategic outreach and formal agreements to enable credit transfer and financial aid access for WOR participants.</a:t>
            </a:r>
          </a:p>
        </p:txBody>
      </p:sp>
      <p:grpSp>
        <p:nvGrpSpPr>
          <p:cNvPr id="10" name="Group 10"/>
          <p:cNvGrpSpPr/>
          <p:nvPr/>
        </p:nvGrpSpPr>
        <p:grpSpPr>
          <a:xfrm>
            <a:off x="-123825" y="3937568"/>
            <a:ext cx="6026825" cy="3208909"/>
            <a:chOff x="0" y="0"/>
            <a:chExt cx="8035767" cy="4278546"/>
          </a:xfrm>
        </p:grpSpPr>
        <p:sp>
          <p:nvSpPr>
            <p:cNvPr id="11" name="TextBox 11"/>
            <p:cNvSpPr txBox="1"/>
            <p:nvPr/>
          </p:nvSpPr>
          <p:spPr>
            <a:xfrm>
              <a:off x="0" y="-85725"/>
              <a:ext cx="3045258" cy="889507"/>
            </a:xfrm>
            <a:prstGeom prst="rect">
              <a:avLst/>
            </a:prstGeom>
          </p:spPr>
          <p:txBody>
            <a:bodyPr lIns="0" tIns="0" rIns="0" bIns="0" rtlCol="0" anchor="t">
              <a:spAutoFit/>
            </a:bodyPr>
            <a:lstStyle/>
            <a:p>
              <a:pPr marL="0" lvl="0" indent="0" algn="r">
                <a:lnSpc>
                  <a:spcPts val="5622"/>
                </a:lnSpc>
              </a:pPr>
              <a:r>
                <a:rPr lang="en-US" sz="4016" b="1">
                  <a:solidFill>
                    <a:srgbClr val="FFFFFF">
                      <a:alpha val="19608"/>
                    </a:srgbClr>
                  </a:solidFill>
                  <a:latin typeface="Roboto Bold"/>
                  <a:ea typeface="Roboto Bold"/>
                  <a:cs typeface="Roboto Bold"/>
                  <a:sym typeface="Roboto Bold"/>
                </a:rPr>
                <a:t>01</a:t>
              </a:r>
            </a:p>
          </p:txBody>
        </p:sp>
        <p:sp>
          <p:nvSpPr>
            <p:cNvPr id="12" name="TextBox 12"/>
            <p:cNvSpPr txBox="1"/>
            <p:nvPr/>
          </p:nvSpPr>
          <p:spPr>
            <a:xfrm>
              <a:off x="3282178" y="48132"/>
              <a:ext cx="4581112" cy="1136650"/>
            </a:xfrm>
            <a:prstGeom prst="rect">
              <a:avLst/>
            </a:prstGeom>
          </p:spPr>
          <p:txBody>
            <a:bodyPr lIns="0" tIns="0" rIns="0" bIns="0" rtlCol="0" anchor="t">
              <a:spAutoFit/>
            </a:bodyPr>
            <a:lstStyle/>
            <a:p>
              <a:pPr marL="0" lvl="0" indent="0" algn="l">
                <a:lnSpc>
                  <a:spcPts val="3334"/>
                </a:lnSpc>
              </a:pPr>
              <a:r>
                <a:rPr lang="en-US" sz="2779" b="1">
                  <a:solidFill>
                    <a:srgbClr val="FFFFFF"/>
                  </a:solidFill>
                  <a:latin typeface="Roboto Bold"/>
                  <a:ea typeface="Roboto Bold"/>
                  <a:cs typeface="Roboto Bold"/>
                  <a:sym typeface="Roboto Bold"/>
                </a:rPr>
                <a:t>Secure Faculty Sponsors</a:t>
              </a:r>
            </a:p>
          </p:txBody>
        </p:sp>
        <p:sp>
          <p:nvSpPr>
            <p:cNvPr id="13" name="TextBox 13"/>
            <p:cNvSpPr txBox="1"/>
            <p:nvPr/>
          </p:nvSpPr>
          <p:spPr>
            <a:xfrm>
              <a:off x="3282178" y="1553816"/>
              <a:ext cx="4753589" cy="2724730"/>
            </a:xfrm>
            <a:prstGeom prst="rect">
              <a:avLst/>
            </a:prstGeom>
          </p:spPr>
          <p:txBody>
            <a:bodyPr lIns="0" tIns="0" rIns="0" bIns="0" rtlCol="0" anchor="t">
              <a:spAutoFit/>
            </a:bodyPr>
            <a:lstStyle/>
            <a:p>
              <a:pPr marL="0" lvl="0" indent="0" algn="l">
                <a:lnSpc>
                  <a:spcPts val="2732"/>
                </a:lnSpc>
              </a:pPr>
              <a:r>
                <a:rPr lang="en-US" sz="1951">
                  <a:solidFill>
                    <a:srgbClr val="FFFFFF"/>
                  </a:solidFill>
                  <a:latin typeface="Roboto"/>
                  <a:ea typeface="Roboto"/>
                  <a:cs typeface="Roboto"/>
                  <a:sym typeface="Roboto"/>
                </a:rPr>
                <a:t>Identify and engage faculty champions at target universities who can advocate for the program and facilitate academic integration within their departments.</a:t>
              </a:r>
            </a:p>
          </p:txBody>
        </p:sp>
      </p:grpSp>
      <p:grpSp>
        <p:nvGrpSpPr>
          <p:cNvPr id="14" name="Group 14"/>
          <p:cNvGrpSpPr/>
          <p:nvPr/>
        </p:nvGrpSpPr>
        <p:grpSpPr>
          <a:xfrm>
            <a:off x="4907718" y="3937568"/>
            <a:ext cx="6089642" cy="3208909"/>
            <a:chOff x="0" y="0"/>
            <a:chExt cx="8119522" cy="4278546"/>
          </a:xfrm>
        </p:grpSpPr>
        <p:sp>
          <p:nvSpPr>
            <p:cNvPr id="15" name="TextBox 15"/>
            <p:cNvSpPr txBox="1"/>
            <p:nvPr/>
          </p:nvSpPr>
          <p:spPr>
            <a:xfrm>
              <a:off x="0" y="-85725"/>
              <a:ext cx="3045258" cy="889507"/>
            </a:xfrm>
            <a:prstGeom prst="rect">
              <a:avLst/>
            </a:prstGeom>
          </p:spPr>
          <p:txBody>
            <a:bodyPr lIns="0" tIns="0" rIns="0" bIns="0" rtlCol="0" anchor="t">
              <a:spAutoFit/>
            </a:bodyPr>
            <a:lstStyle/>
            <a:p>
              <a:pPr marL="0" lvl="0" indent="0" algn="r">
                <a:lnSpc>
                  <a:spcPts val="5622"/>
                </a:lnSpc>
              </a:pPr>
              <a:r>
                <a:rPr lang="en-US" sz="4016" b="1">
                  <a:solidFill>
                    <a:srgbClr val="FFFFFF">
                      <a:alpha val="19608"/>
                    </a:srgbClr>
                  </a:solidFill>
                  <a:latin typeface="Roboto Bold"/>
                  <a:ea typeface="Roboto Bold"/>
                  <a:cs typeface="Roboto Bold"/>
                  <a:sym typeface="Roboto Bold"/>
                </a:rPr>
                <a:t>02</a:t>
              </a:r>
            </a:p>
          </p:txBody>
        </p:sp>
        <p:sp>
          <p:nvSpPr>
            <p:cNvPr id="16" name="TextBox 16"/>
            <p:cNvSpPr txBox="1"/>
            <p:nvPr/>
          </p:nvSpPr>
          <p:spPr>
            <a:xfrm>
              <a:off x="3371743" y="48132"/>
              <a:ext cx="4557401" cy="1136650"/>
            </a:xfrm>
            <a:prstGeom prst="rect">
              <a:avLst/>
            </a:prstGeom>
          </p:spPr>
          <p:txBody>
            <a:bodyPr lIns="0" tIns="0" rIns="0" bIns="0" rtlCol="0" anchor="t">
              <a:spAutoFit/>
            </a:bodyPr>
            <a:lstStyle/>
            <a:p>
              <a:pPr marL="0" lvl="0" indent="0" algn="l">
                <a:lnSpc>
                  <a:spcPts val="3334"/>
                </a:lnSpc>
              </a:pPr>
              <a:r>
                <a:rPr lang="en-US" sz="2779" b="1">
                  <a:solidFill>
                    <a:srgbClr val="FFFFFF"/>
                  </a:solidFill>
                  <a:latin typeface="Roboto Bold"/>
                  <a:ea typeface="Roboto Bold"/>
                  <a:cs typeface="Roboto Bold"/>
                  <a:sym typeface="Roboto Bold"/>
                </a:rPr>
                <a:t>Develop Academic Framing</a:t>
              </a:r>
            </a:p>
          </p:txBody>
        </p:sp>
        <p:sp>
          <p:nvSpPr>
            <p:cNvPr id="17" name="TextBox 17"/>
            <p:cNvSpPr txBox="1"/>
            <p:nvPr/>
          </p:nvSpPr>
          <p:spPr>
            <a:xfrm>
              <a:off x="3371743" y="1553816"/>
              <a:ext cx="4747779" cy="2724730"/>
            </a:xfrm>
            <a:prstGeom prst="rect">
              <a:avLst/>
            </a:prstGeom>
          </p:spPr>
          <p:txBody>
            <a:bodyPr lIns="0" tIns="0" rIns="0" bIns="0" rtlCol="0" anchor="t">
              <a:spAutoFit/>
            </a:bodyPr>
            <a:lstStyle/>
            <a:p>
              <a:pPr marL="0" lvl="0" indent="0" algn="l">
                <a:lnSpc>
                  <a:spcPts val="2732"/>
                </a:lnSpc>
              </a:pPr>
              <a:r>
                <a:rPr lang="en-US" sz="1951">
                  <a:solidFill>
                    <a:srgbClr val="FFFFFF"/>
                  </a:solidFill>
                  <a:latin typeface="Roboto"/>
                  <a:ea typeface="Roboto"/>
                  <a:cs typeface="Roboto"/>
                  <a:sym typeface="Roboto"/>
                </a:rPr>
                <a:t>Position WOR within recognized academic disciplines including public health, global studies, African diaspora history, and cultural anthropology for credit eligibility.</a:t>
              </a:r>
            </a:p>
          </p:txBody>
        </p:sp>
      </p:grpSp>
      <p:grpSp>
        <p:nvGrpSpPr>
          <p:cNvPr id="18" name="Group 18"/>
          <p:cNvGrpSpPr/>
          <p:nvPr/>
        </p:nvGrpSpPr>
        <p:grpSpPr>
          <a:xfrm>
            <a:off x="9939262" y="3937568"/>
            <a:ext cx="6121561" cy="3208909"/>
            <a:chOff x="0" y="0"/>
            <a:chExt cx="8162082" cy="4278546"/>
          </a:xfrm>
        </p:grpSpPr>
        <p:sp>
          <p:nvSpPr>
            <p:cNvPr id="19" name="TextBox 19"/>
            <p:cNvSpPr txBox="1"/>
            <p:nvPr/>
          </p:nvSpPr>
          <p:spPr>
            <a:xfrm>
              <a:off x="0" y="-85725"/>
              <a:ext cx="3045258" cy="889507"/>
            </a:xfrm>
            <a:prstGeom prst="rect">
              <a:avLst/>
            </a:prstGeom>
          </p:spPr>
          <p:txBody>
            <a:bodyPr lIns="0" tIns="0" rIns="0" bIns="0" rtlCol="0" anchor="t">
              <a:spAutoFit/>
            </a:bodyPr>
            <a:lstStyle/>
            <a:p>
              <a:pPr marL="0" lvl="0" indent="0" algn="r">
                <a:lnSpc>
                  <a:spcPts val="5622"/>
                </a:lnSpc>
              </a:pPr>
              <a:r>
                <a:rPr lang="en-US" sz="4016" b="1">
                  <a:solidFill>
                    <a:srgbClr val="FFFFFF">
                      <a:alpha val="19608"/>
                    </a:srgbClr>
                  </a:solidFill>
                  <a:latin typeface="Roboto Bold"/>
                  <a:ea typeface="Roboto Bold"/>
                  <a:cs typeface="Roboto Bold"/>
                  <a:sym typeface="Roboto Bold"/>
                </a:rPr>
                <a:t>03</a:t>
              </a:r>
            </a:p>
          </p:txBody>
        </p:sp>
        <p:sp>
          <p:nvSpPr>
            <p:cNvPr id="20" name="TextBox 20"/>
            <p:cNvSpPr txBox="1"/>
            <p:nvPr/>
          </p:nvSpPr>
          <p:spPr>
            <a:xfrm>
              <a:off x="3461307" y="48132"/>
              <a:ext cx="4700775" cy="1136650"/>
            </a:xfrm>
            <a:prstGeom prst="rect">
              <a:avLst/>
            </a:prstGeom>
          </p:spPr>
          <p:txBody>
            <a:bodyPr lIns="0" tIns="0" rIns="0" bIns="0" rtlCol="0" anchor="t">
              <a:spAutoFit/>
            </a:bodyPr>
            <a:lstStyle/>
            <a:p>
              <a:pPr marL="0" lvl="0" indent="0" algn="l">
                <a:lnSpc>
                  <a:spcPts val="3334"/>
                </a:lnSpc>
              </a:pPr>
              <a:r>
                <a:rPr lang="en-US" sz="2779" b="1">
                  <a:solidFill>
                    <a:srgbClr val="FFFFFF"/>
                  </a:solidFill>
                  <a:latin typeface="Roboto Bold"/>
                  <a:ea typeface="Roboto Bold"/>
                  <a:cs typeface="Roboto Bold"/>
                  <a:sym typeface="Roboto Bold"/>
                </a:rPr>
                <a:t>Formalize Partnership Agreements</a:t>
              </a:r>
            </a:p>
          </p:txBody>
        </p:sp>
        <p:sp>
          <p:nvSpPr>
            <p:cNvPr id="21" name="TextBox 21"/>
            <p:cNvSpPr txBox="1"/>
            <p:nvPr/>
          </p:nvSpPr>
          <p:spPr>
            <a:xfrm>
              <a:off x="3461307" y="1553816"/>
              <a:ext cx="4700775" cy="2724730"/>
            </a:xfrm>
            <a:prstGeom prst="rect">
              <a:avLst/>
            </a:prstGeom>
          </p:spPr>
          <p:txBody>
            <a:bodyPr lIns="0" tIns="0" rIns="0" bIns="0" rtlCol="0" anchor="t">
              <a:spAutoFit/>
            </a:bodyPr>
            <a:lstStyle/>
            <a:p>
              <a:pPr marL="0" lvl="0" indent="0" algn="l">
                <a:lnSpc>
                  <a:spcPts val="2732"/>
                </a:lnSpc>
              </a:pPr>
              <a:r>
                <a:rPr lang="en-US" sz="1951">
                  <a:solidFill>
                    <a:srgbClr val="FFFFFF"/>
                  </a:solidFill>
                  <a:latin typeface="Roboto"/>
                  <a:ea typeface="Roboto"/>
                  <a:cs typeface="Roboto"/>
                  <a:sym typeface="Roboto"/>
                </a:rPr>
                <a:t>Draft and execute formal MOUs with partner institutions outlining credit transfer protocols, tuition processing, and program delivery responsibilities.</a:t>
              </a:r>
            </a:p>
          </p:txBody>
        </p:sp>
      </p:grpSp>
      <p:sp>
        <p:nvSpPr>
          <p:cNvPr id="22" name="AutoShape 22"/>
          <p:cNvSpPr/>
          <p:nvPr/>
        </p:nvSpPr>
        <p:spPr>
          <a:xfrm flipV="1">
            <a:off x="616501" y="729939"/>
            <a:ext cx="1259111" cy="0"/>
          </a:xfrm>
          <a:prstGeom prst="line">
            <a:avLst/>
          </a:prstGeom>
          <a:ln w="38100" cap="flat">
            <a:solidFill>
              <a:srgbClr val="E07B5B"/>
            </a:solidFill>
            <a:prstDash val="solid"/>
            <a:headEnd type="none" w="sm" len="sm"/>
            <a:tailEnd type="none" w="sm" len="sm"/>
          </a:ln>
        </p:spPr>
        <p:txBody>
          <a:bodyPr/>
          <a:lstStyle/>
          <a:p>
            <a:endParaRPr lang="en-US"/>
          </a:p>
        </p:txBody>
      </p:sp>
      <p:sp>
        <p:nvSpPr>
          <p:cNvPr id="23" name="AutoShape 23"/>
          <p:cNvSpPr/>
          <p:nvPr/>
        </p:nvSpPr>
        <p:spPr>
          <a:xfrm flipV="1">
            <a:off x="2565517" y="729939"/>
            <a:ext cx="1259111" cy="0"/>
          </a:xfrm>
          <a:prstGeom prst="line">
            <a:avLst/>
          </a:prstGeom>
          <a:ln w="38100" cap="flat">
            <a:solidFill>
              <a:srgbClr val="FFFFFF"/>
            </a:solidFill>
            <a:prstDash val="solid"/>
            <a:headEnd type="none" w="sm" len="sm"/>
            <a:tailEnd type="none" w="sm" len="sm"/>
          </a:ln>
        </p:spPr>
        <p:txBody>
          <a:bodyPr/>
          <a:lstStyle/>
          <a:p>
            <a:endParaRPr lang="en-US"/>
          </a:p>
        </p:txBody>
      </p:sp>
      <p:sp>
        <p:nvSpPr>
          <p:cNvPr id="24" name="AutoShape 24"/>
          <p:cNvSpPr/>
          <p:nvPr/>
        </p:nvSpPr>
        <p:spPr>
          <a:xfrm flipV="1">
            <a:off x="4514532" y="729939"/>
            <a:ext cx="1259111" cy="0"/>
          </a:xfrm>
          <a:prstGeom prst="line">
            <a:avLst/>
          </a:prstGeom>
          <a:ln w="38100" cap="flat">
            <a:solidFill>
              <a:srgbClr val="FFFFFF"/>
            </a:solidFill>
            <a:prstDash val="solid"/>
            <a:headEnd type="none" w="sm" len="sm"/>
            <a:tailEnd type="none" w="sm" len="sm"/>
          </a:ln>
        </p:spPr>
        <p:txBody>
          <a:bodyPr/>
          <a:lstStyle/>
          <a:p>
            <a:endParaRPr lang="en-US"/>
          </a:p>
        </p:txBody>
      </p:sp>
      <p:sp>
        <p:nvSpPr>
          <p:cNvPr id="25" name="Freeform 25"/>
          <p:cNvSpPr/>
          <p:nvPr/>
        </p:nvSpPr>
        <p:spPr>
          <a:xfrm>
            <a:off x="16540579" y="6507330"/>
            <a:ext cx="992568" cy="992568"/>
          </a:xfrm>
          <a:custGeom>
            <a:avLst/>
            <a:gdLst/>
            <a:ahLst/>
            <a:cxnLst/>
            <a:rect l="l" t="t" r="r" b="b"/>
            <a:pathLst>
              <a:path w="992568" h="992568">
                <a:moveTo>
                  <a:pt x="0" y="0"/>
                </a:moveTo>
                <a:lnTo>
                  <a:pt x="992568" y="0"/>
                </a:lnTo>
                <a:lnTo>
                  <a:pt x="992568" y="992568"/>
                </a:lnTo>
                <a:lnTo>
                  <a:pt x="0" y="9925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26" name="Group 26"/>
          <p:cNvGrpSpPr/>
          <p:nvPr/>
        </p:nvGrpSpPr>
        <p:grpSpPr>
          <a:xfrm>
            <a:off x="16960098" y="7741372"/>
            <a:ext cx="153529" cy="153529"/>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07B5B"/>
            </a:solidFill>
          </p:spPr>
          <p:txBody>
            <a:bodyPr/>
            <a:lstStyle/>
            <a:p>
              <a:endParaRPr lang="en-US"/>
            </a:p>
          </p:txBody>
        </p:sp>
        <p:sp>
          <p:nvSpPr>
            <p:cNvPr id="28" name="TextBox 28"/>
            <p:cNvSpPr txBox="1"/>
            <p:nvPr/>
          </p:nvSpPr>
          <p:spPr>
            <a:xfrm>
              <a:off x="76200" y="19050"/>
              <a:ext cx="660400" cy="717550"/>
            </a:xfrm>
            <a:prstGeom prst="rect">
              <a:avLst/>
            </a:prstGeom>
          </p:spPr>
          <p:txBody>
            <a:bodyPr lIns="50800" tIns="50800" rIns="50800" bIns="50800" rtlCol="0" anchor="ctr"/>
            <a:lstStyle/>
            <a:p>
              <a:pPr marL="0" lvl="0" indent="0" algn="ctr">
                <a:lnSpc>
                  <a:spcPts val="2800"/>
                </a:lnSpc>
              </a:pPr>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191919"/>
        </a:solidFill>
        <a:effectLst/>
      </p:bgPr>
    </p:bg>
    <p:spTree>
      <p:nvGrpSpPr>
        <p:cNvPr id="1" name=""/>
        <p:cNvGrpSpPr/>
        <p:nvPr/>
      </p:nvGrpSpPr>
      <p:grpSpPr>
        <a:xfrm>
          <a:off x="0" y="0"/>
          <a:ext cx="0" cy="0"/>
          <a:chOff x="0" y="0"/>
          <a:chExt cx="0" cy="0"/>
        </a:xfrm>
      </p:grpSpPr>
      <p:grpSp>
        <p:nvGrpSpPr>
          <p:cNvPr id="2" name="Group 2"/>
          <p:cNvGrpSpPr/>
          <p:nvPr/>
        </p:nvGrpSpPr>
        <p:grpSpPr>
          <a:xfrm>
            <a:off x="7781071" y="0"/>
            <a:ext cx="10506929" cy="10287000"/>
            <a:chOff x="0" y="0"/>
            <a:chExt cx="1627798" cy="1593725"/>
          </a:xfrm>
        </p:grpSpPr>
        <p:sp>
          <p:nvSpPr>
            <p:cNvPr id="3" name="Freeform 3"/>
            <p:cNvSpPr/>
            <p:nvPr/>
          </p:nvSpPr>
          <p:spPr>
            <a:xfrm>
              <a:off x="0" y="0"/>
              <a:ext cx="1627798" cy="1593725"/>
            </a:xfrm>
            <a:custGeom>
              <a:avLst/>
              <a:gdLst/>
              <a:ahLst/>
              <a:cxnLst/>
              <a:rect l="l" t="t" r="r" b="b"/>
              <a:pathLst>
                <a:path w="1627798" h="1593725">
                  <a:moveTo>
                    <a:pt x="0" y="0"/>
                  </a:moveTo>
                  <a:lnTo>
                    <a:pt x="1627798" y="0"/>
                  </a:lnTo>
                  <a:lnTo>
                    <a:pt x="1627798" y="1593725"/>
                  </a:lnTo>
                  <a:lnTo>
                    <a:pt x="0" y="1593725"/>
                  </a:lnTo>
                  <a:close/>
                </a:path>
              </a:pathLst>
            </a:custGeom>
            <a:blipFill>
              <a:blip r:embed="rId2"/>
              <a:stretch>
                <a:fillRect t="-1068" b="-1068"/>
              </a:stretch>
            </a:blipFill>
          </p:spPr>
          <p:txBody>
            <a:bodyPr/>
            <a:lstStyle/>
            <a:p>
              <a:endParaRPr lang="en-US"/>
            </a:p>
          </p:txBody>
        </p:sp>
      </p:grpSp>
      <p:grpSp>
        <p:nvGrpSpPr>
          <p:cNvPr id="4" name="Group 4"/>
          <p:cNvGrpSpPr/>
          <p:nvPr/>
        </p:nvGrpSpPr>
        <p:grpSpPr>
          <a:xfrm>
            <a:off x="7781071" y="5325689"/>
            <a:ext cx="10506929" cy="4961311"/>
            <a:chOff x="0" y="0"/>
            <a:chExt cx="2767257" cy="1306683"/>
          </a:xfrm>
        </p:grpSpPr>
        <p:sp>
          <p:nvSpPr>
            <p:cNvPr id="5" name="Freeform 5"/>
            <p:cNvSpPr/>
            <p:nvPr/>
          </p:nvSpPr>
          <p:spPr>
            <a:xfrm>
              <a:off x="0" y="0"/>
              <a:ext cx="2767257" cy="1306683"/>
            </a:xfrm>
            <a:custGeom>
              <a:avLst/>
              <a:gdLst/>
              <a:ahLst/>
              <a:cxnLst/>
              <a:rect l="l" t="t" r="r" b="b"/>
              <a:pathLst>
                <a:path w="2767257" h="1306683">
                  <a:moveTo>
                    <a:pt x="0" y="0"/>
                  </a:moveTo>
                  <a:lnTo>
                    <a:pt x="2767257" y="0"/>
                  </a:lnTo>
                  <a:lnTo>
                    <a:pt x="2767257" y="1306683"/>
                  </a:lnTo>
                  <a:lnTo>
                    <a:pt x="0" y="1306683"/>
                  </a:lnTo>
                  <a:close/>
                </a:path>
              </a:pathLst>
            </a:custGeom>
            <a:gradFill rotWithShape="1">
              <a:gsLst>
                <a:gs pos="0">
                  <a:srgbClr val="6A6A6A">
                    <a:alpha val="0"/>
                  </a:srgbClr>
                </a:gs>
                <a:gs pos="100000">
                  <a:srgbClr val="191919">
                    <a:alpha val="100000"/>
                  </a:srgbClr>
                </a:gs>
              </a:gsLst>
              <a:lin ang="5400000"/>
            </a:gradFill>
          </p:spPr>
          <p:txBody>
            <a:bodyPr/>
            <a:lstStyle/>
            <a:p>
              <a:endParaRPr lang="en-US"/>
            </a:p>
          </p:txBody>
        </p:sp>
        <p:sp>
          <p:nvSpPr>
            <p:cNvPr id="6" name="TextBox 6"/>
            <p:cNvSpPr txBox="1"/>
            <p:nvPr/>
          </p:nvSpPr>
          <p:spPr>
            <a:xfrm>
              <a:off x="0" y="-57150"/>
              <a:ext cx="2767257" cy="1363833"/>
            </a:xfrm>
            <a:prstGeom prst="rect">
              <a:avLst/>
            </a:prstGeom>
          </p:spPr>
          <p:txBody>
            <a:bodyPr lIns="50800" tIns="50800" rIns="50800" bIns="50800" rtlCol="0" anchor="ctr"/>
            <a:lstStyle/>
            <a:p>
              <a:pPr marL="0" lvl="0" indent="0" algn="ctr">
                <a:lnSpc>
                  <a:spcPts val="2800"/>
                </a:lnSpc>
              </a:pPr>
              <a:endParaRPr/>
            </a:p>
          </p:txBody>
        </p:sp>
      </p:grpSp>
      <p:sp>
        <p:nvSpPr>
          <p:cNvPr id="7" name="TextBox 7"/>
          <p:cNvSpPr txBox="1"/>
          <p:nvPr/>
        </p:nvSpPr>
        <p:spPr>
          <a:xfrm>
            <a:off x="10147614" y="7200846"/>
            <a:ext cx="5623628" cy="712327"/>
          </a:xfrm>
          <a:prstGeom prst="rect">
            <a:avLst/>
          </a:prstGeom>
        </p:spPr>
        <p:txBody>
          <a:bodyPr lIns="0" tIns="0" rIns="0" bIns="0" rtlCol="0" anchor="t">
            <a:spAutoFit/>
          </a:bodyPr>
          <a:lstStyle/>
          <a:p>
            <a:pPr marL="0" lvl="0" indent="0" algn="l">
              <a:lnSpc>
                <a:spcPts val="5887"/>
              </a:lnSpc>
            </a:pPr>
            <a:r>
              <a:rPr lang="en-US" sz="4205" b="1">
                <a:solidFill>
                  <a:srgbClr val="FFFFFF"/>
                </a:solidFill>
                <a:latin typeface="Merriweather Bold"/>
                <a:ea typeface="Merriweather Bold"/>
                <a:cs typeface="Merriweather Bold"/>
                <a:sym typeface="Merriweather Bold"/>
              </a:rPr>
              <a:t>Campus Ambassador</a:t>
            </a:r>
          </a:p>
        </p:txBody>
      </p:sp>
      <p:sp>
        <p:nvSpPr>
          <p:cNvPr id="8" name="TextBox 8"/>
          <p:cNvSpPr txBox="1"/>
          <p:nvPr/>
        </p:nvSpPr>
        <p:spPr>
          <a:xfrm>
            <a:off x="10147614" y="8115320"/>
            <a:ext cx="7259568" cy="712327"/>
          </a:xfrm>
          <a:prstGeom prst="rect">
            <a:avLst/>
          </a:prstGeom>
        </p:spPr>
        <p:txBody>
          <a:bodyPr lIns="0" tIns="0" rIns="0" bIns="0" rtlCol="0" anchor="t">
            <a:spAutoFit/>
          </a:bodyPr>
          <a:lstStyle/>
          <a:p>
            <a:pPr marL="0" lvl="0" indent="0" algn="l">
              <a:lnSpc>
                <a:spcPts val="5887"/>
              </a:lnSpc>
            </a:pPr>
            <a:r>
              <a:rPr lang="en-US" sz="4205" b="1">
                <a:solidFill>
                  <a:srgbClr val="E07B5B"/>
                </a:solidFill>
                <a:latin typeface="Merriweather Bold"/>
                <a:ea typeface="Merriweather Bold"/>
                <a:cs typeface="Merriweather Bold"/>
                <a:sym typeface="Merriweather Bold"/>
              </a:rPr>
              <a:t>Program Overview</a:t>
            </a:r>
          </a:p>
        </p:txBody>
      </p:sp>
      <p:sp>
        <p:nvSpPr>
          <p:cNvPr id="9" name="AutoShape 9"/>
          <p:cNvSpPr/>
          <p:nvPr/>
        </p:nvSpPr>
        <p:spPr>
          <a:xfrm flipV="1">
            <a:off x="1087078" y="729939"/>
            <a:ext cx="1259111" cy="0"/>
          </a:xfrm>
          <a:prstGeom prst="line">
            <a:avLst/>
          </a:prstGeom>
          <a:ln w="38100" cap="flat">
            <a:solidFill>
              <a:srgbClr val="E07B5B"/>
            </a:solidFill>
            <a:prstDash val="solid"/>
            <a:headEnd type="none" w="sm" len="sm"/>
            <a:tailEnd type="none" w="sm" len="sm"/>
          </a:ln>
        </p:spPr>
        <p:txBody>
          <a:bodyPr/>
          <a:lstStyle/>
          <a:p>
            <a:endParaRPr lang="en-US"/>
          </a:p>
        </p:txBody>
      </p:sp>
      <p:sp>
        <p:nvSpPr>
          <p:cNvPr id="10" name="AutoShape 10"/>
          <p:cNvSpPr/>
          <p:nvPr/>
        </p:nvSpPr>
        <p:spPr>
          <a:xfrm flipV="1">
            <a:off x="3036093" y="729939"/>
            <a:ext cx="1259111" cy="0"/>
          </a:xfrm>
          <a:prstGeom prst="line">
            <a:avLst/>
          </a:prstGeom>
          <a:ln w="38100" cap="flat">
            <a:solidFill>
              <a:srgbClr val="FFFFFF"/>
            </a:solidFill>
            <a:prstDash val="solid"/>
            <a:headEnd type="none" w="sm" len="sm"/>
            <a:tailEnd type="none" w="sm" len="sm"/>
          </a:ln>
        </p:spPr>
        <p:txBody>
          <a:bodyPr/>
          <a:lstStyle/>
          <a:p>
            <a:endParaRPr lang="en-US"/>
          </a:p>
        </p:txBody>
      </p:sp>
      <p:sp>
        <p:nvSpPr>
          <p:cNvPr id="11" name="AutoShape 11"/>
          <p:cNvSpPr/>
          <p:nvPr/>
        </p:nvSpPr>
        <p:spPr>
          <a:xfrm flipV="1">
            <a:off x="4985108" y="729939"/>
            <a:ext cx="1259111" cy="0"/>
          </a:xfrm>
          <a:prstGeom prst="line">
            <a:avLst/>
          </a:prstGeom>
          <a:ln w="38100" cap="flat">
            <a:solidFill>
              <a:srgbClr val="FFFFFF"/>
            </a:solidFill>
            <a:prstDash val="solid"/>
            <a:headEnd type="none" w="sm" len="sm"/>
            <a:tailEnd type="none" w="sm" len="sm"/>
          </a:ln>
        </p:spPr>
        <p:txBody>
          <a:bodyPr/>
          <a:lstStyle/>
          <a:p>
            <a:endParaRPr lang="en-US"/>
          </a:p>
        </p:txBody>
      </p:sp>
      <p:sp>
        <p:nvSpPr>
          <p:cNvPr id="12" name="Freeform 12"/>
          <p:cNvSpPr/>
          <p:nvPr/>
        </p:nvSpPr>
        <p:spPr>
          <a:xfrm>
            <a:off x="15892088" y="6663008"/>
            <a:ext cx="992568" cy="992568"/>
          </a:xfrm>
          <a:custGeom>
            <a:avLst/>
            <a:gdLst/>
            <a:ahLst/>
            <a:cxnLst/>
            <a:rect l="l" t="t" r="r" b="b"/>
            <a:pathLst>
              <a:path w="992568" h="992568">
                <a:moveTo>
                  <a:pt x="0" y="0"/>
                </a:moveTo>
                <a:lnTo>
                  <a:pt x="992568" y="0"/>
                </a:lnTo>
                <a:lnTo>
                  <a:pt x="992568" y="992568"/>
                </a:lnTo>
                <a:lnTo>
                  <a:pt x="0" y="9925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3" name="Freeform 13"/>
          <p:cNvSpPr/>
          <p:nvPr/>
        </p:nvSpPr>
        <p:spPr>
          <a:xfrm>
            <a:off x="645440" y="9014543"/>
            <a:ext cx="1619076" cy="1619076"/>
          </a:xfrm>
          <a:custGeom>
            <a:avLst/>
            <a:gdLst/>
            <a:ahLst/>
            <a:cxnLst/>
            <a:rect l="l" t="t" r="r" b="b"/>
            <a:pathLst>
              <a:path w="1619076" h="1619076">
                <a:moveTo>
                  <a:pt x="0" y="0"/>
                </a:moveTo>
                <a:lnTo>
                  <a:pt x="1619076" y="0"/>
                </a:lnTo>
                <a:lnTo>
                  <a:pt x="1619076" y="1619076"/>
                </a:lnTo>
                <a:lnTo>
                  <a:pt x="0" y="161907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4" name="Group 14"/>
          <p:cNvGrpSpPr/>
          <p:nvPr/>
        </p:nvGrpSpPr>
        <p:grpSpPr>
          <a:xfrm>
            <a:off x="16731128" y="6509479"/>
            <a:ext cx="153529" cy="153529"/>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07B5B"/>
            </a:solidFill>
          </p:spPr>
          <p:txBody>
            <a:bodyPr/>
            <a:lstStyle/>
            <a:p>
              <a:endParaRPr lang="en-US"/>
            </a:p>
          </p:txBody>
        </p:sp>
        <p:sp>
          <p:nvSpPr>
            <p:cNvPr id="16" name="TextBox 16"/>
            <p:cNvSpPr txBox="1"/>
            <p:nvPr/>
          </p:nvSpPr>
          <p:spPr>
            <a:xfrm>
              <a:off x="76200" y="19050"/>
              <a:ext cx="660400" cy="717550"/>
            </a:xfrm>
            <a:prstGeom prst="rect">
              <a:avLst/>
            </a:prstGeom>
          </p:spPr>
          <p:txBody>
            <a:bodyPr lIns="50800" tIns="50800" rIns="50800" bIns="50800" rtlCol="0" anchor="ctr"/>
            <a:lstStyle/>
            <a:p>
              <a:pPr marL="0" lvl="0" indent="0" algn="ctr">
                <a:lnSpc>
                  <a:spcPts val="2800"/>
                </a:lnSpc>
              </a:pPr>
              <a:endParaRPr/>
            </a:p>
          </p:txBody>
        </p:sp>
      </p:grpSp>
      <p:grpSp>
        <p:nvGrpSpPr>
          <p:cNvPr id="17" name="Group 17"/>
          <p:cNvGrpSpPr/>
          <p:nvPr/>
        </p:nvGrpSpPr>
        <p:grpSpPr>
          <a:xfrm>
            <a:off x="2390619" y="9129427"/>
            <a:ext cx="153529" cy="153529"/>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07B5B"/>
            </a:solidFill>
          </p:spPr>
          <p:txBody>
            <a:bodyPr/>
            <a:lstStyle/>
            <a:p>
              <a:endParaRPr lang="en-US"/>
            </a:p>
          </p:txBody>
        </p:sp>
        <p:sp>
          <p:nvSpPr>
            <p:cNvPr id="19" name="TextBox 19"/>
            <p:cNvSpPr txBox="1"/>
            <p:nvPr/>
          </p:nvSpPr>
          <p:spPr>
            <a:xfrm>
              <a:off x="76200" y="19050"/>
              <a:ext cx="660400" cy="717550"/>
            </a:xfrm>
            <a:prstGeom prst="rect">
              <a:avLst/>
            </a:prstGeom>
          </p:spPr>
          <p:txBody>
            <a:bodyPr lIns="50800" tIns="50800" rIns="50800" bIns="50800" rtlCol="0" anchor="ctr"/>
            <a:lstStyle/>
            <a:p>
              <a:pPr marL="0" lvl="0" indent="0" algn="ctr">
                <a:lnSpc>
                  <a:spcPts val="2800"/>
                </a:lnSpc>
              </a:pPr>
              <a:endParaRPr/>
            </a:p>
          </p:txBody>
        </p:sp>
      </p:grpSp>
      <p:grpSp>
        <p:nvGrpSpPr>
          <p:cNvPr id="20" name="Group 20"/>
          <p:cNvGrpSpPr/>
          <p:nvPr/>
        </p:nvGrpSpPr>
        <p:grpSpPr>
          <a:xfrm>
            <a:off x="722204" y="2239265"/>
            <a:ext cx="202990" cy="202990"/>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07B5B"/>
            </a:solidFill>
          </p:spPr>
          <p:txBody>
            <a:bodyPr/>
            <a:lstStyle/>
            <a:p>
              <a:endParaRPr lang="en-US"/>
            </a:p>
          </p:txBody>
        </p:sp>
        <p:sp>
          <p:nvSpPr>
            <p:cNvPr id="22" name="TextBox 22"/>
            <p:cNvSpPr txBox="1"/>
            <p:nvPr/>
          </p:nvSpPr>
          <p:spPr>
            <a:xfrm>
              <a:off x="76200" y="19050"/>
              <a:ext cx="660400" cy="717550"/>
            </a:xfrm>
            <a:prstGeom prst="rect">
              <a:avLst/>
            </a:prstGeom>
          </p:spPr>
          <p:txBody>
            <a:bodyPr lIns="50800" tIns="50800" rIns="50800" bIns="50800" rtlCol="0" anchor="ctr"/>
            <a:lstStyle/>
            <a:p>
              <a:pPr marL="0" lvl="0" indent="0" algn="ctr">
                <a:lnSpc>
                  <a:spcPts val="2800"/>
                </a:lnSpc>
              </a:pPr>
              <a:endParaRPr/>
            </a:p>
          </p:txBody>
        </p:sp>
      </p:grpSp>
      <p:sp>
        <p:nvSpPr>
          <p:cNvPr id="23" name="Freeform 23"/>
          <p:cNvSpPr/>
          <p:nvPr/>
        </p:nvSpPr>
        <p:spPr>
          <a:xfrm>
            <a:off x="1077559" y="6554199"/>
            <a:ext cx="1044033" cy="1729257"/>
          </a:xfrm>
          <a:custGeom>
            <a:avLst/>
            <a:gdLst/>
            <a:ahLst/>
            <a:cxnLst/>
            <a:rect l="l" t="t" r="r" b="b"/>
            <a:pathLst>
              <a:path w="1044033" h="1729257">
                <a:moveTo>
                  <a:pt x="0" y="0"/>
                </a:moveTo>
                <a:lnTo>
                  <a:pt x="1044032" y="0"/>
                </a:lnTo>
                <a:lnTo>
                  <a:pt x="1044032" y="1729257"/>
                </a:lnTo>
                <a:lnTo>
                  <a:pt x="0" y="1729257"/>
                </a:lnTo>
                <a:lnTo>
                  <a:pt x="0" y="0"/>
                </a:lnTo>
                <a:close/>
              </a:path>
            </a:pathLst>
          </a:custGeom>
          <a:blipFill>
            <a:blip r:embed="rId5"/>
            <a:stretch>
              <a:fillRect/>
            </a:stretch>
          </a:blipFill>
        </p:spPr>
        <p:txBody>
          <a:bodyPr/>
          <a:lstStyle/>
          <a:p>
            <a:endParaRPr lang="en-US"/>
          </a:p>
        </p:txBody>
      </p:sp>
      <p:sp>
        <p:nvSpPr>
          <p:cNvPr id="24" name="TextBox 24"/>
          <p:cNvSpPr txBox="1"/>
          <p:nvPr/>
        </p:nvSpPr>
        <p:spPr>
          <a:xfrm>
            <a:off x="410745" y="1338796"/>
            <a:ext cx="7370326" cy="557569"/>
          </a:xfrm>
          <a:prstGeom prst="rect">
            <a:avLst/>
          </a:prstGeom>
        </p:spPr>
        <p:txBody>
          <a:bodyPr lIns="0" tIns="0" rIns="0" bIns="0" rtlCol="0" anchor="t">
            <a:spAutoFit/>
          </a:bodyPr>
          <a:lstStyle/>
          <a:p>
            <a:pPr marL="0" lvl="0" indent="0" algn="l">
              <a:lnSpc>
                <a:spcPts val="4442"/>
              </a:lnSpc>
            </a:pPr>
            <a:r>
              <a:rPr lang="en-US" sz="3173" b="1">
                <a:solidFill>
                  <a:srgbClr val="FFFFFF"/>
                </a:solidFill>
                <a:latin typeface="Roboto Bold"/>
                <a:ea typeface="Roboto Bold"/>
                <a:cs typeface="Roboto Bold"/>
                <a:sym typeface="Roboto Bold"/>
              </a:rPr>
              <a:t>Way of Remembering Campus Fellows</a:t>
            </a:r>
          </a:p>
        </p:txBody>
      </p:sp>
      <p:sp>
        <p:nvSpPr>
          <p:cNvPr id="25" name="TextBox 25"/>
          <p:cNvSpPr txBox="1"/>
          <p:nvPr/>
        </p:nvSpPr>
        <p:spPr>
          <a:xfrm>
            <a:off x="2544147" y="6538619"/>
            <a:ext cx="3722719" cy="323888"/>
          </a:xfrm>
          <a:prstGeom prst="rect">
            <a:avLst/>
          </a:prstGeom>
        </p:spPr>
        <p:txBody>
          <a:bodyPr lIns="0" tIns="0" rIns="0" bIns="0" rtlCol="0" anchor="t">
            <a:spAutoFit/>
          </a:bodyPr>
          <a:lstStyle/>
          <a:p>
            <a:pPr marL="0" lvl="0" indent="0" algn="l">
              <a:lnSpc>
                <a:spcPts val="2622"/>
              </a:lnSpc>
            </a:pPr>
            <a:r>
              <a:rPr lang="en-US" sz="1873" b="1">
                <a:solidFill>
                  <a:srgbClr val="FFFFFF"/>
                </a:solidFill>
                <a:latin typeface="Roboto Bold"/>
                <a:ea typeface="Roboto Bold"/>
                <a:cs typeface="Roboto Bold"/>
                <a:sym typeface="Roboto Bold"/>
              </a:rPr>
              <a:t>Ambassador Incentives</a:t>
            </a:r>
          </a:p>
        </p:txBody>
      </p:sp>
      <p:sp>
        <p:nvSpPr>
          <p:cNvPr id="26" name="TextBox 26"/>
          <p:cNvSpPr txBox="1"/>
          <p:nvPr/>
        </p:nvSpPr>
        <p:spPr>
          <a:xfrm>
            <a:off x="333457" y="2740890"/>
            <a:ext cx="7173984" cy="2965584"/>
          </a:xfrm>
          <a:prstGeom prst="rect">
            <a:avLst/>
          </a:prstGeom>
        </p:spPr>
        <p:txBody>
          <a:bodyPr lIns="0" tIns="0" rIns="0" bIns="0" rtlCol="0" anchor="t">
            <a:spAutoFit/>
          </a:bodyPr>
          <a:lstStyle/>
          <a:p>
            <a:pPr marL="0" lvl="0" indent="0" algn="l">
              <a:lnSpc>
                <a:spcPts val="2967"/>
              </a:lnSpc>
            </a:pPr>
            <a:r>
              <a:rPr lang="en-US" sz="2119">
                <a:solidFill>
                  <a:srgbClr val="FFFFFF"/>
                </a:solidFill>
                <a:latin typeface="Roboto"/>
                <a:ea typeface="Roboto"/>
                <a:cs typeface="Roboto"/>
                <a:sym typeface="Roboto"/>
              </a:rPr>
              <a:t>Student leaders serve as ambassadors across 6–8 university campuses, building bridges between their communities and the Way of Remembering program.</a:t>
            </a:r>
          </a:p>
          <a:p>
            <a:pPr marL="0" lvl="0" indent="0" algn="l">
              <a:lnSpc>
                <a:spcPts val="2967"/>
              </a:lnSpc>
            </a:pPr>
            <a:r>
              <a:rPr lang="en-US" sz="2119">
                <a:solidFill>
                  <a:srgbClr val="FFFFFF"/>
                </a:solidFill>
                <a:latin typeface="Roboto"/>
                <a:ea typeface="Roboto"/>
                <a:cs typeface="Roboto"/>
                <a:sym typeface="Roboto"/>
              </a:rPr>
              <a:t>Key Roles:</a:t>
            </a:r>
          </a:p>
          <a:p>
            <a:pPr marL="0" lvl="0" indent="0" algn="l">
              <a:lnSpc>
                <a:spcPts val="2967"/>
              </a:lnSpc>
            </a:pPr>
            <a:r>
              <a:rPr lang="en-US" sz="2119">
                <a:solidFill>
                  <a:srgbClr val="FFFFFF"/>
                </a:solidFill>
                <a:latin typeface="Roboto"/>
                <a:ea typeface="Roboto"/>
                <a:cs typeface="Roboto"/>
                <a:sym typeface="Roboto"/>
              </a:rPr>
              <a:t>• Host campus events and info sessions</a:t>
            </a:r>
          </a:p>
          <a:p>
            <a:pPr marL="0" lvl="0" indent="0" algn="l">
              <a:lnSpc>
                <a:spcPts val="2967"/>
              </a:lnSpc>
            </a:pPr>
            <a:r>
              <a:rPr lang="en-US" sz="2119">
                <a:solidFill>
                  <a:srgbClr val="FFFFFF"/>
                </a:solidFill>
                <a:latin typeface="Roboto"/>
                <a:ea typeface="Roboto"/>
                <a:cs typeface="Roboto"/>
                <a:sym typeface="Roboto"/>
              </a:rPr>
              <a:t>• Recruit prospective participants</a:t>
            </a:r>
          </a:p>
          <a:p>
            <a:pPr marL="0" lvl="0" indent="0" algn="l">
              <a:lnSpc>
                <a:spcPts val="2967"/>
              </a:lnSpc>
            </a:pPr>
            <a:r>
              <a:rPr lang="en-US" sz="2119">
                <a:solidFill>
                  <a:srgbClr val="FFFFFF"/>
                </a:solidFill>
                <a:latin typeface="Roboto"/>
                <a:ea typeface="Roboto"/>
                <a:cs typeface="Roboto"/>
                <a:sym typeface="Roboto"/>
              </a:rPr>
              <a:t>• Promote program and merchandise</a:t>
            </a:r>
          </a:p>
          <a:p>
            <a:pPr marL="0" lvl="0" indent="0" algn="l">
              <a:lnSpc>
                <a:spcPts val="2967"/>
              </a:lnSpc>
            </a:pPr>
            <a:r>
              <a:rPr lang="en-US" sz="2119">
                <a:solidFill>
                  <a:srgbClr val="FFFFFF"/>
                </a:solidFill>
                <a:latin typeface="Roboto"/>
                <a:ea typeface="Roboto"/>
                <a:cs typeface="Roboto"/>
                <a:sym typeface="Roboto"/>
              </a:rPr>
              <a:t>• Share personal WOR experiences</a:t>
            </a:r>
          </a:p>
        </p:txBody>
      </p:sp>
      <p:sp>
        <p:nvSpPr>
          <p:cNvPr id="27" name="TextBox 27"/>
          <p:cNvSpPr txBox="1"/>
          <p:nvPr/>
        </p:nvSpPr>
        <p:spPr>
          <a:xfrm>
            <a:off x="2544147" y="7096537"/>
            <a:ext cx="4531299" cy="630054"/>
          </a:xfrm>
          <a:prstGeom prst="rect">
            <a:avLst/>
          </a:prstGeom>
        </p:spPr>
        <p:txBody>
          <a:bodyPr lIns="0" tIns="0" rIns="0" bIns="0" rtlCol="0" anchor="t">
            <a:spAutoFit/>
          </a:bodyPr>
          <a:lstStyle/>
          <a:p>
            <a:pPr marL="0" lvl="0" indent="0" algn="l">
              <a:lnSpc>
                <a:spcPts val="2547"/>
              </a:lnSpc>
              <a:spcBef>
                <a:spcPct val="0"/>
              </a:spcBef>
            </a:pPr>
            <a:r>
              <a:rPr lang="en-US" sz="1819">
                <a:solidFill>
                  <a:srgbClr val="FFFFFF"/>
                </a:solidFill>
                <a:latin typeface="Roboto"/>
                <a:ea typeface="Roboto"/>
                <a:cs typeface="Roboto"/>
                <a:sym typeface="Roboto"/>
              </a:rPr>
              <a:t>• $500 stipend for program promotion</a:t>
            </a:r>
          </a:p>
          <a:p>
            <a:pPr marL="0" lvl="0" indent="0" algn="l">
              <a:lnSpc>
                <a:spcPts val="2547"/>
              </a:lnSpc>
              <a:spcBef>
                <a:spcPct val="0"/>
              </a:spcBef>
            </a:pPr>
            <a:r>
              <a:rPr lang="en-US" sz="1819">
                <a:solidFill>
                  <a:srgbClr val="FFFFFF"/>
                </a:solidFill>
                <a:latin typeface="Roboto"/>
                <a:ea typeface="Roboto"/>
                <a:cs typeface="Roboto"/>
                <a:sym typeface="Roboto"/>
              </a:rPr>
              <a:t>• $1,000 travel credit toward WOR journey</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191919"/>
        </a:solidFill>
        <a:effectLst/>
      </p:bgPr>
    </p:bg>
    <p:spTree>
      <p:nvGrpSpPr>
        <p:cNvPr id="1" name=""/>
        <p:cNvGrpSpPr/>
        <p:nvPr/>
      </p:nvGrpSpPr>
      <p:grpSpPr>
        <a:xfrm>
          <a:off x="0" y="0"/>
          <a:ext cx="0" cy="0"/>
          <a:chOff x="0" y="0"/>
          <a:chExt cx="0" cy="0"/>
        </a:xfrm>
      </p:grpSpPr>
      <p:grpSp>
        <p:nvGrpSpPr>
          <p:cNvPr id="2" name="Group 2"/>
          <p:cNvGrpSpPr/>
          <p:nvPr/>
        </p:nvGrpSpPr>
        <p:grpSpPr>
          <a:xfrm>
            <a:off x="92426" y="-665304"/>
            <a:ext cx="18288000" cy="4961311"/>
            <a:chOff x="0" y="0"/>
            <a:chExt cx="4816593" cy="1306683"/>
          </a:xfrm>
        </p:grpSpPr>
        <p:sp>
          <p:nvSpPr>
            <p:cNvPr id="3" name="Freeform 3"/>
            <p:cNvSpPr/>
            <p:nvPr/>
          </p:nvSpPr>
          <p:spPr>
            <a:xfrm>
              <a:off x="0" y="0"/>
              <a:ext cx="4816592" cy="1306683"/>
            </a:xfrm>
            <a:custGeom>
              <a:avLst/>
              <a:gdLst/>
              <a:ahLst/>
              <a:cxnLst/>
              <a:rect l="l" t="t" r="r" b="b"/>
              <a:pathLst>
                <a:path w="4816592" h="1306683">
                  <a:moveTo>
                    <a:pt x="0" y="0"/>
                  </a:moveTo>
                  <a:lnTo>
                    <a:pt x="4816592" y="0"/>
                  </a:lnTo>
                  <a:lnTo>
                    <a:pt x="4816592" y="1306683"/>
                  </a:lnTo>
                  <a:lnTo>
                    <a:pt x="0" y="1306683"/>
                  </a:lnTo>
                  <a:close/>
                </a:path>
              </a:pathLst>
            </a:custGeom>
            <a:gradFill rotWithShape="1">
              <a:gsLst>
                <a:gs pos="0">
                  <a:srgbClr val="191919">
                    <a:alpha val="100000"/>
                  </a:srgbClr>
                </a:gs>
                <a:gs pos="100000">
                  <a:srgbClr val="6A6A6A">
                    <a:alpha val="0"/>
                  </a:srgbClr>
                </a:gs>
              </a:gsLst>
              <a:lin ang="5400000"/>
            </a:gradFill>
          </p:spPr>
          <p:txBody>
            <a:bodyPr/>
            <a:lstStyle/>
            <a:p>
              <a:endParaRPr lang="en-US"/>
            </a:p>
          </p:txBody>
        </p:sp>
        <p:sp>
          <p:nvSpPr>
            <p:cNvPr id="4" name="TextBox 4"/>
            <p:cNvSpPr txBox="1"/>
            <p:nvPr/>
          </p:nvSpPr>
          <p:spPr>
            <a:xfrm>
              <a:off x="0" y="-57150"/>
              <a:ext cx="4816593" cy="1363833"/>
            </a:xfrm>
            <a:prstGeom prst="rect">
              <a:avLst/>
            </a:prstGeom>
          </p:spPr>
          <p:txBody>
            <a:bodyPr lIns="50800" tIns="50800" rIns="50800" bIns="50800" rtlCol="0" anchor="ctr"/>
            <a:lstStyle/>
            <a:p>
              <a:pPr marL="0" lvl="0" indent="0" algn="ctr">
                <a:lnSpc>
                  <a:spcPts val="2800"/>
                </a:lnSpc>
              </a:pPr>
              <a:endParaRPr/>
            </a:p>
          </p:txBody>
        </p:sp>
      </p:grpSp>
      <p:grpSp>
        <p:nvGrpSpPr>
          <p:cNvPr id="5" name="Group 5"/>
          <p:cNvGrpSpPr/>
          <p:nvPr/>
        </p:nvGrpSpPr>
        <p:grpSpPr>
          <a:xfrm>
            <a:off x="1028700" y="1028700"/>
            <a:ext cx="16230600" cy="2424878"/>
            <a:chOff x="0" y="0"/>
            <a:chExt cx="2514545" cy="375677"/>
          </a:xfrm>
        </p:grpSpPr>
        <p:sp>
          <p:nvSpPr>
            <p:cNvPr id="6" name="Freeform 6"/>
            <p:cNvSpPr/>
            <p:nvPr/>
          </p:nvSpPr>
          <p:spPr>
            <a:xfrm>
              <a:off x="0" y="0"/>
              <a:ext cx="2514545" cy="375677"/>
            </a:xfrm>
            <a:custGeom>
              <a:avLst/>
              <a:gdLst/>
              <a:ahLst/>
              <a:cxnLst/>
              <a:rect l="l" t="t" r="r" b="b"/>
              <a:pathLst>
                <a:path w="2514545" h="375677">
                  <a:moveTo>
                    <a:pt x="0" y="0"/>
                  </a:moveTo>
                  <a:lnTo>
                    <a:pt x="2514545" y="0"/>
                  </a:lnTo>
                  <a:lnTo>
                    <a:pt x="2514545" y="375677"/>
                  </a:lnTo>
                  <a:lnTo>
                    <a:pt x="0" y="375677"/>
                  </a:lnTo>
                  <a:close/>
                </a:path>
              </a:pathLst>
            </a:custGeom>
            <a:blipFill>
              <a:blip r:embed="rId2"/>
              <a:stretch>
                <a:fillRect t="-140760" b="-140760"/>
              </a:stretch>
            </a:blipFill>
          </p:spPr>
          <p:txBody>
            <a:bodyPr/>
            <a:lstStyle/>
            <a:p>
              <a:endParaRPr lang="en-US"/>
            </a:p>
          </p:txBody>
        </p:sp>
      </p:grpSp>
      <p:sp>
        <p:nvSpPr>
          <p:cNvPr id="7" name="Freeform 7"/>
          <p:cNvSpPr/>
          <p:nvPr/>
        </p:nvSpPr>
        <p:spPr>
          <a:xfrm>
            <a:off x="12285185" y="4178445"/>
            <a:ext cx="720047" cy="720047"/>
          </a:xfrm>
          <a:custGeom>
            <a:avLst/>
            <a:gdLst/>
            <a:ahLst/>
            <a:cxnLst/>
            <a:rect l="l" t="t" r="r" b="b"/>
            <a:pathLst>
              <a:path w="720047" h="720047">
                <a:moveTo>
                  <a:pt x="0" y="0"/>
                </a:moveTo>
                <a:lnTo>
                  <a:pt x="720047" y="0"/>
                </a:lnTo>
                <a:lnTo>
                  <a:pt x="720047" y="720047"/>
                </a:lnTo>
                <a:lnTo>
                  <a:pt x="0" y="7200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a:off x="2785025" y="1815351"/>
            <a:ext cx="954240" cy="732379"/>
          </a:xfrm>
          <a:custGeom>
            <a:avLst/>
            <a:gdLst/>
            <a:ahLst/>
            <a:cxnLst/>
            <a:rect l="l" t="t" r="r" b="b"/>
            <a:pathLst>
              <a:path w="954240" h="732379">
                <a:moveTo>
                  <a:pt x="0" y="0"/>
                </a:moveTo>
                <a:lnTo>
                  <a:pt x="954240" y="0"/>
                </a:lnTo>
                <a:lnTo>
                  <a:pt x="954240" y="732379"/>
                </a:lnTo>
                <a:lnTo>
                  <a:pt x="0" y="73237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flipH="1" flipV="1">
            <a:off x="14548735" y="1815351"/>
            <a:ext cx="954240" cy="732379"/>
          </a:xfrm>
          <a:custGeom>
            <a:avLst/>
            <a:gdLst/>
            <a:ahLst/>
            <a:cxnLst/>
            <a:rect l="l" t="t" r="r" b="b"/>
            <a:pathLst>
              <a:path w="954240" h="732379">
                <a:moveTo>
                  <a:pt x="954240" y="732379"/>
                </a:moveTo>
                <a:lnTo>
                  <a:pt x="0" y="732379"/>
                </a:lnTo>
                <a:lnTo>
                  <a:pt x="0" y="0"/>
                </a:lnTo>
                <a:lnTo>
                  <a:pt x="954240" y="0"/>
                </a:lnTo>
                <a:lnTo>
                  <a:pt x="954240" y="732379"/>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10"/>
          <p:cNvSpPr/>
          <p:nvPr/>
        </p:nvSpPr>
        <p:spPr>
          <a:xfrm>
            <a:off x="17065577" y="4637240"/>
            <a:ext cx="1563765" cy="1563765"/>
          </a:xfrm>
          <a:custGeom>
            <a:avLst/>
            <a:gdLst/>
            <a:ahLst/>
            <a:cxnLst/>
            <a:rect l="l" t="t" r="r" b="b"/>
            <a:pathLst>
              <a:path w="1563765" h="1563765">
                <a:moveTo>
                  <a:pt x="0" y="0"/>
                </a:moveTo>
                <a:lnTo>
                  <a:pt x="1563766" y="0"/>
                </a:lnTo>
                <a:lnTo>
                  <a:pt x="1563766" y="1563766"/>
                </a:lnTo>
                <a:lnTo>
                  <a:pt x="0" y="156376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11" name="Group 11"/>
          <p:cNvGrpSpPr/>
          <p:nvPr/>
        </p:nvGrpSpPr>
        <p:grpSpPr>
          <a:xfrm>
            <a:off x="17847460" y="6469337"/>
            <a:ext cx="241881" cy="241881"/>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07B5B"/>
            </a:solidFill>
          </p:spPr>
          <p:txBody>
            <a:bodyPr/>
            <a:lstStyle/>
            <a:p>
              <a:endParaRPr lang="en-US"/>
            </a:p>
          </p:txBody>
        </p:sp>
        <p:sp>
          <p:nvSpPr>
            <p:cNvPr id="13" name="TextBox 13"/>
            <p:cNvSpPr txBox="1"/>
            <p:nvPr/>
          </p:nvSpPr>
          <p:spPr>
            <a:xfrm>
              <a:off x="76200" y="19050"/>
              <a:ext cx="660400" cy="717550"/>
            </a:xfrm>
            <a:prstGeom prst="rect">
              <a:avLst/>
            </a:prstGeom>
          </p:spPr>
          <p:txBody>
            <a:bodyPr lIns="50800" tIns="50800" rIns="50800" bIns="50800" rtlCol="0" anchor="ctr"/>
            <a:lstStyle/>
            <a:p>
              <a:pPr marL="0" lvl="0" indent="0" algn="ctr">
                <a:lnSpc>
                  <a:spcPts val="2800"/>
                </a:lnSpc>
              </a:pPr>
              <a:endParaRPr/>
            </a:p>
          </p:txBody>
        </p:sp>
      </p:grpSp>
      <p:sp>
        <p:nvSpPr>
          <p:cNvPr id="14" name="TextBox 14"/>
          <p:cNvSpPr txBox="1"/>
          <p:nvPr/>
        </p:nvSpPr>
        <p:spPr>
          <a:xfrm>
            <a:off x="1085026" y="4896884"/>
            <a:ext cx="6568151" cy="904875"/>
          </a:xfrm>
          <a:prstGeom prst="rect">
            <a:avLst/>
          </a:prstGeom>
        </p:spPr>
        <p:txBody>
          <a:bodyPr lIns="0" tIns="0" rIns="0" bIns="0" rtlCol="0" anchor="t">
            <a:spAutoFit/>
          </a:bodyPr>
          <a:lstStyle/>
          <a:p>
            <a:pPr marL="0" lvl="0" indent="0" algn="l">
              <a:lnSpc>
                <a:spcPts val="7194"/>
              </a:lnSpc>
            </a:pPr>
            <a:r>
              <a:rPr lang="en-US" sz="5995" b="1">
                <a:solidFill>
                  <a:srgbClr val="FFFFFF"/>
                </a:solidFill>
                <a:latin typeface="Merriweather Bold"/>
                <a:ea typeface="Merriweather Bold"/>
                <a:cs typeface="Merriweather Bold"/>
                <a:sym typeface="Merriweather Bold"/>
              </a:rPr>
              <a:t>&amp; Targets</a:t>
            </a:r>
          </a:p>
        </p:txBody>
      </p:sp>
      <p:sp>
        <p:nvSpPr>
          <p:cNvPr id="15" name="TextBox 15"/>
          <p:cNvSpPr txBox="1"/>
          <p:nvPr/>
        </p:nvSpPr>
        <p:spPr>
          <a:xfrm>
            <a:off x="1085026" y="3982484"/>
            <a:ext cx="7076494" cy="904875"/>
          </a:xfrm>
          <a:prstGeom prst="rect">
            <a:avLst/>
          </a:prstGeom>
        </p:spPr>
        <p:txBody>
          <a:bodyPr lIns="0" tIns="0" rIns="0" bIns="0" rtlCol="0" anchor="t">
            <a:spAutoFit/>
          </a:bodyPr>
          <a:lstStyle/>
          <a:p>
            <a:pPr marL="0" lvl="0" indent="0" algn="l">
              <a:lnSpc>
                <a:spcPts val="7194"/>
              </a:lnSpc>
            </a:pPr>
            <a:r>
              <a:rPr lang="en-US" sz="5995" b="1">
                <a:solidFill>
                  <a:srgbClr val="E07B5B"/>
                </a:solidFill>
                <a:latin typeface="Merriweather Bold"/>
                <a:ea typeface="Merriweather Bold"/>
                <a:cs typeface="Merriweather Bold"/>
                <a:sym typeface="Merriweather Bold"/>
              </a:rPr>
              <a:t>Ambassador KPIs</a:t>
            </a:r>
          </a:p>
        </p:txBody>
      </p:sp>
      <p:grpSp>
        <p:nvGrpSpPr>
          <p:cNvPr id="16" name="Group 16"/>
          <p:cNvGrpSpPr/>
          <p:nvPr/>
        </p:nvGrpSpPr>
        <p:grpSpPr>
          <a:xfrm>
            <a:off x="574582" y="6611140"/>
            <a:ext cx="5382502" cy="2260434"/>
            <a:chOff x="0" y="0"/>
            <a:chExt cx="7176670" cy="3013912"/>
          </a:xfrm>
        </p:grpSpPr>
        <p:sp>
          <p:nvSpPr>
            <p:cNvPr id="17" name="Freeform 17"/>
            <p:cNvSpPr/>
            <p:nvPr/>
          </p:nvSpPr>
          <p:spPr>
            <a:xfrm>
              <a:off x="0" y="0"/>
              <a:ext cx="995780" cy="1012229"/>
            </a:xfrm>
            <a:custGeom>
              <a:avLst/>
              <a:gdLst/>
              <a:ahLst/>
              <a:cxnLst/>
              <a:rect l="l" t="t" r="r" b="b"/>
              <a:pathLst>
                <a:path w="995780" h="1012229">
                  <a:moveTo>
                    <a:pt x="0" y="0"/>
                  </a:moveTo>
                  <a:lnTo>
                    <a:pt x="995780" y="0"/>
                  </a:lnTo>
                  <a:lnTo>
                    <a:pt x="995780" y="1012229"/>
                  </a:lnTo>
                  <a:lnTo>
                    <a:pt x="0" y="101222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8" name="TextBox 18"/>
            <p:cNvSpPr txBox="1"/>
            <p:nvPr/>
          </p:nvSpPr>
          <p:spPr>
            <a:xfrm>
              <a:off x="1262480" y="248940"/>
              <a:ext cx="5004817" cy="530225"/>
            </a:xfrm>
            <a:prstGeom prst="rect">
              <a:avLst/>
            </a:prstGeom>
          </p:spPr>
          <p:txBody>
            <a:bodyPr lIns="0" tIns="0" rIns="0" bIns="0" rtlCol="0" anchor="t">
              <a:spAutoFit/>
            </a:bodyPr>
            <a:lstStyle/>
            <a:p>
              <a:pPr marL="0" lvl="0" indent="0" algn="l">
                <a:lnSpc>
                  <a:spcPts val="3113"/>
                </a:lnSpc>
              </a:pPr>
              <a:r>
                <a:rPr lang="en-US" sz="2594" b="1">
                  <a:solidFill>
                    <a:srgbClr val="FFFFFF"/>
                  </a:solidFill>
                  <a:latin typeface="Roboto Bold"/>
                  <a:ea typeface="Roboto Bold"/>
                  <a:cs typeface="Roboto Bold"/>
                  <a:sym typeface="Roboto Bold"/>
                </a:rPr>
                <a:t>Leads Generated</a:t>
              </a:r>
            </a:p>
          </p:txBody>
        </p:sp>
        <p:sp>
          <p:nvSpPr>
            <p:cNvPr id="19" name="TextBox 19"/>
            <p:cNvSpPr txBox="1"/>
            <p:nvPr/>
          </p:nvSpPr>
          <p:spPr>
            <a:xfrm>
              <a:off x="1262480" y="1350804"/>
              <a:ext cx="5914189" cy="1663108"/>
            </a:xfrm>
            <a:prstGeom prst="rect">
              <a:avLst/>
            </a:prstGeom>
          </p:spPr>
          <p:txBody>
            <a:bodyPr lIns="0" tIns="0" rIns="0" bIns="0" rtlCol="0" anchor="t">
              <a:spAutoFit/>
            </a:bodyPr>
            <a:lstStyle/>
            <a:p>
              <a:pPr marL="0" lvl="0" indent="0" algn="l">
                <a:lnSpc>
                  <a:spcPts val="2518"/>
                </a:lnSpc>
              </a:pPr>
              <a:r>
                <a:rPr lang="en-US" sz="1798">
                  <a:solidFill>
                    <a:srgbClr val="FFFFFF"/>
                  </a:solidFill>
                  <a:latin typeface="Roboto"/>
                  <a:ea typeface="Roboto"/>
                  <a:cs typeface="Roboto"/>
                  <a:sym typeface="Roboto"/>
                </a:rPr>
                <a:t>Each campus ambassador targets 50 qualified leads through events, social media outreach, and peer-to-peer engagement on their campus.</a:t>
              </a:r>
            </a:p>
          </p:txBody>
        </p:sp>
      </p:grpSp>
      <p:grpSp>
        <p:nvGrpSpPr>
          <p:cNvPr id="20" name="Group 20"/>
          <p:cNvGrpSpPr/>
          <p:nvPr/>
        </p:nvGrpSpPr>
        <p:grpSpPr>
          <a:xfrm>
            <a:off x="6289565" y="6611140"/>
            <a:ext cx="5531445" cy="2260434"/>
            <a:chOff x="0" y="0"/>
            <a:chExt cx="7375260" cy="3013912"/>
          </a:xfrm>
        </p:grpSpPr>
        <p:sp>
          <p:nvSpPr>
            <p:cNvPr id="21" name="Freeform 21"/>
            <p:cNvSpPr/>
            <p:nvPr/>
          </p:nvSpPr>
          <p:spPr>
            <a:xfrm>
              <a:off x="0" y="0"/>
              <a:ext cx="1194371" cy="1012229"/>
            </a:xfrm>
            <a:custGeom>
              <a:avLst/>
              <a:gdLst/>
              <a:ahLst/>
              <a:cxnLst/>
              <a:rect l="l" t="t" r="r" b="b"/>
              <a:pathLst>
                <a:path w="1194371" h="1012229">
                  <a:moveTo>
                    <a:pt x="0" y="0"/>
                  </a:moveTo>
                  <a:lnTo>
                    <a:pt x="1194371" y="0"/>
                  </a:lnTo>
                  <a:lnTo>
                    <a:pt x="1194371" y="1012229"/>
                  </a:lnTo>
                  <a:lnTo>
                    <a:pt x="0" y="101222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2" name="TextBox 22"/>
            <p:cNvSpPr txBox="1"/>
            <p:nvPr/>
          </p:nvSpPr>
          <p:spPr>
            <a:xfrm>
              <a:off x="1461071" y="248940"/>
              <a:ext cx="3625468" cy="530225"/>
            </a:xfrm>
            <a:prstGeom prst="rect">
              <a:avLst/>
            </a:prstGeom>
          </p:spPr>
          <p:txBody>
            <a:bodyPr lIns="0" tIns="0" rIns="0" bIns="0" rtlCol="0" anchor="t">
              <a:spAutoFit/>
            </a:bodyPr>
            <a:lstStyle/>
            <a:p>
              <a:pPr marL="0" lvl="0" indent="0" algn="l">
                <a:lnSpc>
                  <a:spcPts val="3113"/>
                </a:lnSpc>
              </a:pPr>
              <a:r>
                <a:rPr lang="en-US" sz="2594" b="1">
                  <a:solidFill>
                    <a:srgbClr val="FFFFFF"/>
                  </a:solidFill>
                  <a:latin typeface="Roboto Bold"/>
                  <a:ea typeface="Roboto Bold"/>
                  <a:cs typeface="Roboto Bold"/>
                  <a:sym typeface="Roboto Bold"/>
                </a:rPr>
                <a:t>Applications</a:t>
              </a:r>
            </a:p>
          </p:txBody>
        </p:sp>
        <p:sp>
          <p:nvSpPr>
            <p:cNvPr id="23" name="TextBox 23"/>
            <p:cNvSpPr txBox="1"/>
            <p:nvPr/>
          </p:nvSpPr>
          <p:spPr>
            <a:xfrm>
              <a:off x="1461071" y="1350804"/>
              <a:ext cx="5914189" cy="1663108"/>
            </a:xfrm>
            <a:prstGeom prst="rect">
              <a:avLst/>
            </a:prstGeom>
          </p:spPr>
          <p:txBody>
            <a:bodyPr lIns="0" tIns="0" rIns="0" bIns="0" rtlCol="0" anchor="t">
              <a:spAutoFit/>
            </a:bodyPr>
            <a:lstStyle/>
            <a:p>
              <a:pPr marL="0" lvl="0" indent="0" algn="l">
                <a:lnSpc>
                  <a:spcPts val="2518"/>
                </a:lnSpc>
              </a:pPr>
              <a:r>
                <a:rPr lang="en-US" sz="1798">
                  <a:solidFill>
                    <a:srgbClr val="FFFFFF"/>
                  </a:solidFill>
                  <a:latin typeface="Roboto"/>
                  <a:ea typeface="Roboto"/>
                  <a:cs typeface="Roboto"/>
                  <a:sym typeface="Roboto"/>
                </a:rPr>
                <a:t>Converting interest to action, ambassadors guide 15 prospective participants through the application process per recruitment cycle.</a:t>
              </a:r>
            </a:p>
          </p:txBody>
        </p:sp>
      </p:grpSp>
      <p:grpSp>
        <p:nvGrpSpPr>
          <p:cNvPr id="24" name="Group 24"/>
          <p:cNvGrpSpPr/>
          <p:nvPr/>
        </p:nvGrpSpPr>
        <p:grpSpPr>
          <a:xfrm>
            <a:off x="12462395" y="6469337"/>
            <a:ext cx="5251023" cy="2087912"/>
            <a:chOff x="0" y="0"/>
            <a:chExt cx="7001363" cy="2783883"/>
          </a:xfrm>
        </p:grpSpPr>
        <p:sp>
          <p:nvSpPr>
            <p:cNvPr id="25" name="Freeform 25"/>
            <p:cNvSpPr/>
            <p:nvPr/>
          </p:nvSpPr>
          <p:spPr>
            <a:xfrm>
              <a:off x="0" y="0"/>
              <a:ext cx="723783" cy="1201300"/>
            </a:xfrm>
            <a:custGeom>
              <a:avLst/>
              <a:gdLst/>
              <a:ahLst/>
              <a:cxnLst/>
              <a:rect l="l" t="t" r="r" b="b"/>
              <a:pathLst>
                <a:path w="723783" h="1201300">
                  <a:moveTo>
                    <a:pt x="0" y="0"/>
                  </a:moveTo>
                  <a:lnTo>
                    <a:pt x="723783" y="0"/>
                  </a:lnTo>
                  <a:lnTo>
                    <a:pt x="723783" y="1201300"/>
                  </a:lnTo>
                  <a:lnTo>
                    <a:pt x="0" y="12013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6" name="TextBox 26"/>
            <p:cNvSpPr txBox="1"/>
            <p:nvPr/>
          </p:nvSpPr>
          <p:spPr>
            <a:xfrm>
              <a:off x="1087174" y="438010"/>
              <a:ext cx="4245939" cy="530225"/>
            </a:xfrm>
            <a:prstGeom prst="rect">
              <a:avLst/>
            </a:prstGeom>
          </p:spPr>
          <p:txBody>
            <a:bodyPr lIns="0" tIns="0" rIns="0" bIns="0" rtlCol="0" anchor="t">
              <a:spAutoFit/>
            </a:bodyPr>
            <a:lstStyle/>
            <a:p>
              <a:pPr marL="0" lvl="0" indent="0" algn="l">
                <a:lnSpc>
                  <a:spcPts val="3113"/>
                </a:lnSpc>
              </a:pPr>
              <a:r>
                <a:rPr lang="en-US" sz="2594" b="1">
                  <a:solidFill>
                    <a:srgbClr val="FFFFFF"/>
                  </a:solidFill>
                  <a:latin typeface="Roboto Bold"/>
                  <a:ea typeface="Roboto Bold"/>
                  <a:cs typeface="Roboto Bold"/>
                  <a:sym typeface="Roboto Bold"/>
                </a:rPr>
                <a:t>Enrollments</a:t>
              </a:r>
            </a:p>
          </p:txBody>
        </p:sp>
        <p:sp>
          <p:nvSpPr>
            <p:cNvPr id="27" name="TextBox 27"/>
            <p:cNvSpPr txBox="1"/>
            <p:nvPr/>
          </p:nvSpPr>
          <p:spPr>
            <a:xfrm>
              <a:off x="1087174" y="1539875"/>
              <a:ext cx="5914189" cy="1244008"/>
            </a:xfrm>
            <a:prstGeom prst="rect">
              <a:avLst/>
            </a:prstGeom>
          </p:spPr>
          <p:txBody>
            <a:bodyPr lIns="0" tIns="0" rIns="0" bIns="0" rtlCol="0" anchor="t">
              <a:spAutoFit/>
            </a:bodyPr>
            <a:lstStyle/>
            <a:p>
              <a:pPr marL="0" lvl="0" indent="0" algn="l">
                <a:lnSpc>
                  <a:spcPts val="2518"/>
                </a:lnSpc>
              </a:pPr>
              <a:r>
                <a:rPr lang="en-US" sz="1798">
                  <a:solidFill>
                    <a:srgbClr val="FFFFFF"/>
                  </a:solidFill>
                  <a:latin typeface="Roboto"/>
                  <a:ea typeface="Roboto"/>
                  <a:cs typeface="Roboto"/>
                  <a:sym typeface="Roboto"/>
                </a:rPr>
                <a:t>The ultimate goal: 5 confirmed enrollments per ambassador, building toward our 50-participant program capacity.</a:t>
              </a:r>
            </a:p>
          </p:txBody>
        </p:sp>
      </p:grpSp>
      <p:sp>
        <p:nvSpPr>
          <p:cNvPr id="28" name="TextBox 28"/>
          <p:cNvSpPr txBox="1"/>
          <p:nvPr/>
        </p:nvSpPr>
        <p:spPr>
          <a:xfrm>
            <a:off x="13284345" y="3976480"/>
            <a:ext cx="2660299" cy="838450"/>
          </a:xfrm>
          <a:prstGeom prst="rect">
            <a:avLst/>
          </a:prstGeom>
        </p:spPr>
        <p:txBody>
          <a:bodyPr lIns="0" tIns="0" rIns="0" bIns="0" rtlCol="0" anchor="t">
            <a:spAutoFit/>
          </a:bodyPr>
          <a:lstStyle/>
          <a:p>
            <a:pPr marL="0" lvl="0" indent="0" algn="l">
              <a:lnSpc>
                <a:spcPts val="6811"/>
              </a:lnSpc>
            </a:pPr>
            <a:r>
              <a:rPr lang="en-US" sz="4865" b="1">
                <a:solidFill>
                  <a:srgbClr val="E07B5B"/>
                </a:solidFill>
                <a:latin typeface="Roboto Bold"/>
                <a:ea typeface="Roboto Bold"/>
                <a:cs typeface="Roboto Bold"/>
                <a:sym typeface="Roboto Bold"/>
              </a:rPr>
              <a:t>50</a:t>
            </a:r>
          </a:p>
        </p:txBody>
      </p:sp>
      <p:sp>
        <p:nvSpPr>
          <p:cNvPr id="29" name="TextBox 29"/>
          <p:cNvSpPr txBox="1"/>
          <p:nvPr/>
        </p:nvSpPr>
        <p:spPr>
          <a:xfrm>
            <a:off x="13284345" y="5010783"/>
            <a:ext cx="2660299" cy="349286"/>
          </a:xfrm>
          <a:prstGeom prst="rect">
            <a:avLst/>
          </a:prstGeom>
        </p:spPr>
        <p:txBody>
          <a:bodyPr lIns="0" tIns="0" rIns="0" bIns="0" rtlCol="0" anchor="t">
            <a:spAutoFit/>
          </a:bodyPr>
          <a:lstStyle/>
          <a:p>
            <a:pPr marL="0" lvl="0" indent="0" algn="l">
              <a:lnSpc>
                <a:spcPts val="2798"/>
              </a:lnSpc>
            </a:pPr>
            <a:r>
              <a:rPr lang="en-US" sz="1998">
                <a:solidFill>
                  <a:srgbClr val="FFFFFF"/>
                </a:solidFill>
                <a:latin typeface="Roboto"/>
                <a:ea typeface="Roboto"/>
                <a:cs typeface="Roboto"/>
                <a:sym typeface="Roboto"/>
              </a:rPr>
              <a:t>Leads Per Ambassador</a:t>
            </a:r>
          </a:p>
        </p:txBody>
      </p:sp>
      <p:sp>
        <p:nvSpPr>
          <p:cNvPr id="30" name="TextBox 30"/>
          <p:cNvSpPr txBox="1"/>
          <p:nvPr/>
        </p:nvSpPr>
        <p:spPr>
          <a:xfrm>
            <a:off x="4824422" y="1884016"/>
            <a:ext cx="8639155" cy="448443"/>
          </a:xfrm>
          <a:prstGeom prst="rect">
            <a:avLst/>
          </a:prstGeom>
        </p:spPr>
        <p:txBody>
          <a:bodyPr lIns="0" tIns="0" rIns="0" bIns="0" rtlCol="0" anchor="t">
            <a:spAutoFit/>
          </a:bodyPr>
          <a:lstStyle/>
          <a:p>
            <a:pPr marL="0" lvl="0" indent="0" algn="ctr">
              <a:lnSpc>
                <a:spcPts val="3632"/>
              </a:lnSpc>
            </a:pPr>
            <a:r>
              <a:rPr lang="en-US" sz="2594" b="1">
                <a:solidFill>
                  <a:srgbClr val="FFFFFF"/>
                </a:solidFill>
                <a:latin typeface="Roboto Bold"/>
                <a:ea typeface="Roboto Bold"/>
                <a:cs typeface="Roboto Bold"/>
                <a:sym typeface="Roboto Bold"/>
              </a:rPr>
              <a:t>Measurable impact through dedicated campus leadership.</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91919"/>
        </a:solidFill>
        <a:effectLst/>
      </p:bgPr>
    </p:bg>
    <p:spTree>
      <p:nvGrpSpPr>
        <p:cNvPr id="1" name=""/>
        <p:cNvGrpSpPr/>
        <p:nvPr/>
      </p:nvGrpSpPr>
      <p:grpSpPr>
        <a:xfrm>
          <a:off x="0" y="0"/>
          <a:ext cx="0" cy="0"/>
          <a:chOff x="0" y="0"/>
          <a:chExt cx="0" cy="0"/>
        </a:xfrm>
      </p:grpSpPr>
      <p:grpSp>
        <p:nvGrpSpPr>
          <p:cNvPr id="2" name="Group 2"/>
          <p:cNvGrpSpPr/>
          <p:nvPr/>
        </p:nvGrpSpPr>
        <p:grpSpPr>
          <a:xfrm>
            <a:off x="15791879" y="2558894"/>
            <a:ext cx="2496121" cy="5246370"/>
            <a:chOff x="0" y="0"/>
            <a:chExt cx="386714" cy="812800"/>
          </a:xfrm>
        </p:grpSpPr>
        <p:sp>
          <p:nvSpPr>
            <p:cNvPr id="3" name="Freeform 3"/>
            <p:cNvSpPr/>
            <p:nvPr/>
          </p:nvSpPr>
          <p:spPr>
            <a:xfrm>
              <a:off x="0" y="0"/>
              <a:ext cx="386714" cy="812800"/>
            </a:xfrm>
            <a:custGeom>
              <a:avLst/>
              <a:gdLst/>
              <a:ahLst/>
              <a:cxnLst/>
              <a:rect l="l" t="t" r="r" b="b"/>
              <a:pathLst>
                <a:path w="386714" h="812800">
                  <a:moveTo>
                    <a:pt x="0" y="0"/>
                  </a:moveTo>
                  <a:lnTo>
                    <a:pt x="386714" y="0"/>
                  </a:lnTo>
                  <a:lnTo>
                    <a:pt x="386714" y="812800"/>
                  </a:lnTo>
                  <a:lnTo>
                    <a:pt x="0" y="812800"/>
                  </a:lnTo>
                  <a:close/>
                </a:path>
              </a:pathLst>
            </a:custGeom>
            <a:blipFill>
              <a:blip r:embed="rId2"/>
              <a:stretch>
                <a:fillRect l="-9901" r="-9901"/>
              </a:stretch>
            </a:blipFill>
          </p:spPr>
          <p:txBody>
            <a:bodyPr/>
            <a:lstStyle/>
            <a:p>
              <a:endParaRPr lang="en-US"/>
            </a:p>
          </p:txBody>
        </p:sp>
      </p:grpSp>
      <p:sp>
        <p:nvSpPr>
          <p:cNvPr id="4" name="AutoShape 4"/>
          <p:cNvSpPr/>
          <p:nvPr/>
        </p:nvSpPr>
        <p:spPr>
          <a:xfrm flipH="1" flipV="1">
            <a:off x="1038266" y="3764446"/>
            <a:ext cx="9139636" cy="0"/>
          </a:xfrm>
          <a:prstGeom prst="line">
            <a:avLst/>
          </a:prstGeom>
          <a:ln w="19050" cap="flat">
            <a:solidFill>
              <a:srgbClr val="E07B5B"/>
            </a:solidFill>
            <a:prstDash val="solid"/>
            <a:headEnd type="none" w="sm" len="sm"/>
            <a:tailEnd type="none" w="sm" len="sm"/>
          </a:ln>
        </p:spPr>
        <p:txBody>
          <a:bodyPr/>
          <a:lstStyle/>
          <a:p>
            <a:endParaRPr lang="en-US"/>
          </a:p>
        </p:txBody>
      </p:sp>
      <p:sp>
        <p:nvSpPr>
          <p:cNvPr id="5" name="AutoShape 5"/>
          <p:cNvSpPr/>
          <p:nvPr/>
        </p:nvSpPr>
        <p:spPr>
          <a:xfrm flipH="1">
            <a:off x="10690239" y="3764446"/>
            <a:ext cx="3037042" cy="0"/>
          </a:xfrm>
          <a:prstGeom prst="line">
            <a:avLst/>
          </a:prstGeom>
          <a:ln w="19050" cap="flat">
            <a:solidFill>
              <a:srgbClr val="E07B5B"/>
            </a:solidFill>
            <a:prstDash val="solid"/>
            <a:headEnd type="none" w="sm" len="sm"/>
            <a:tailEnd type="none" w="sm" len="sm"/>
          </a:ln>
        </p:spPr>
        <p:txBody>
          <a:bodyPr/>
          <a:lstStyle/>
          <a:p>
            <a:endParaRPr lang="en-US"/>
          </a:p>
        </p:txBody>
      </p:sp>
      <p:sp>
        <p:nvSpPr>
          <p:cNvPr id="6" name="Freeform 6"/>
          <p:cNvSpPr/>
          <p:nvPr/>
        </p:nvSpPr>
        <p:spPr>
          <a:xfrm>
            <a:off x="12215133" y="5140498"/>
            <a:ext cx="3024296" cy="2859802"/>
          </a:xfrm>
          <a:custGeom>
            <a:avLst/>
            <a:gdLst/>
            <a:ahLst/>
            <a:cxnLst/>
            <a:rect l="l" t="t" r="r" b="b"/>
            <a:pathLst>
              <a:path w="3024296" h="2859802">
                <a:moveTo>
                  <a:pt x="0" y="0"/>
                </a:moveTo>
                <a:lnTo>
                  <a:pt x="3024296" y="0"/>
                </a:lnTo>
                <a:lnTo>
                  <a:pt x="3024296" y="2859802"/>
                </a:lnTo>
                <a:lnTo>
                  <a:pt x="0" y="285980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TextBox 7"/>
          <p:cNvSpPr txBox="1"/>
          <p:nvPr/>
        </p:nvSpPr>
        <p:spPr>
          <a:xfrm>
            <a:off x="1038266" y="1176899"/>
            <a:ext cx="6280477" cy="1002625"/>
          </a:xfrm>
          <a:prstGeom prst="rect">
            <a:avLst/>
          </a:prstGeom>
        </p:spPr>
        <p:txBody>
          <a:bodyPr lIns="0" tIns="0" rIns="0" bIns="0" rtlCol="0" anchor="t">
            <a:spAutoFit/>
          </a:bodyPr>
          <a:lstStyle/>
          <a:p>
            <a:pPr marL="0" lvl="0" indent="0" algn="l">
              <a:lnSpc>
                <a:spcPts val="8262"/>
              </a:lnSpc>
            </a:pPr>
            <a:r>
              <a:rPr lang="en-US" sz="5901" b="1">
                <a:solidFill>
                  <a:srgbClr val="E07B5B"/>
                </a:solidFill>
                <a:latin typeface="Merriweather Bold"/>
                <a:ea typeface="Merriweather Bold"/>
                <a:cs typeface="Merriweather Bold"/>
                <a:sym typeface="Merriweather Bold"/>
              </a:rPr>
              <a:t>Recruitment</a:t>
            </a:r>
          </a:p>
        </p:txBody>
      </p:sp>
      <p:sp>
        <p:nvSpPr>
          <p:cNvPr id="8" name="TextBox 8"/>
          <p:cNvSpPr txBox="1"/>
          <p:nvPr/>
        </p:nvSpPr>
        <p:spPr>
          <a:xfrm>
            <a:off x="1038266" y="2135597"/>
            <a:ext cx="6280477" cy="1002625"/>
          </a:xfrm>
          <a:prstGeom prst="rect">
            <a:avLst/>
          </a:prstGeom>
        </p:spPr>
        <p:txBody>
          <a:bodyPr lIns="0" tIns="0" rIns="0" bIns="0" rtlCol="0" anchor="t">
            <a:spAutoFit/>
          </a:bodyPr>
          <a:lstStyle/>
          <a:p>
            <a:pPr marL="0" lvl="0" indent="0" algn="l">
              <a:lnSpc>
                <a:spcPts val="8262"/>
              </a:lnSpc>
            </a:pPr>
            <a:r>
              <a:rPr lang="en-US" sz="5901" b="1">
                <a:solidFill>
                  <a:srgbClr val="FFFFFF"/>
                </a:solidFill>
                <a:latin typeface="Merriweather Bold"/>
                <a:ea typeface="Merriweather Bold"/>
                <a:cs typeface="Merriweather Bold"/>
                <a:sym typeface="Merriweather Bold"/>
              </a:rPr>
              <a:t>Funnel Overview</a:t>
            </a:r>
          </a:p>
        </p:txBody>
      </p:sp>
      <p:sp>
        <p:nvSpPr>
          <p:cNvPr id="9" name="TextBox 9"/>
          <p:cNvSpPr txBox="1"/>
          <p:nvPr/>
        </p:nvSpPr>
        <p:spPr>
          <a:xfrm>
            <a:off x="8349828" y="1730923"/>
            <a:ext cx="5872731" cy="880870"/>
          </a:xfrm>
          <a:prstGeom prst="rect">
            <a:avLst/>
          </a:prstGeom>
        </p:spPr>
        <p:txBody>
          <a:bodyPr lIns="0" tIns="0" rIns="0" bIns="0" rtlCol="0" anchor="t">
            <a:spAutoFit/>
          </a:bodyPr>
          <a:lstStyle/>
          <a:p>
            <a:pPr marL="0" lvl="0" indent="0" algn="l">
              <a:lnSpc>
                <a:spcPts val="2373"/>
              </a:lnSpc>
            </a:pPr>
            <a:r>
              <a:rPr lang="en-US" sz="1695">
                <a:solidFill>
                  <a:srgbClr val="FFFFFF"/>
                </a:solidFill>
                <a:latin typeface="Roboto"/>
                <a:ea typeface="Roboto"/>
                <a:cs typeface="Roboto"/>
                <a:sym typeface="Roboto"/>
              </a:rPr>
              <a:t>A strategic five-stage process transforming awareness into committed WOR participants through targeted engagement and meaningful connection.</a:t>
            </a:r>
          </a:p>
        </p:txBody>
      </p:sp>
      <p:sp>
        <p:nvSpPr>
          <p:cNvPr id="10" name="TextBox 10"/>
          <p:cNvSpPr txBox="1"/>
          <p:nvPr/>
        </p:nvSpPr>
        <p:spPr>
          <a:xfrm>
            <a:off x="1028700" y="4348778"/>
            <a:ext cx="2635889" cy="504825"/>
          </a:xfrm>
          <a:prstGeom prst="rect">
            <a:avLst/>
          </a:prstGeom>
        </p:spPr>
        <p:txBody>
          <a:bodyPr lIns="0" tIns="0" rIns="0" bIns="0" rtlCol="0" anchor="t">
            <a:spAutoFit/>
          </a:bodyPr>
          <a:lstStyle/>
          <a:p>
            <a:pPr marL="0" lvl="0" indent="0" algn="l">
              <a:lnSpc>
                <a:spcPts val="3837"/>
              </a:lnSpc>
            </a:pPr>
            <a:r>
              <a:rPr lang="en-US" sz="3197" b="1">
                <a:solidFill>
                  <a:srgbClr val="FFFFFF"/>
                </a:solidFill>
                <a:latin typeface="Roboto Bold"/>
                <a:ea typeface="Roboto Bold"/>
                <a:cs typeface="Roboto Bold"/>
                <a:sym typeface="Roboto Bold"/>
              </a:rPr>
              <a:t>Awareness</a:t>
            </a:r>
          </a:p>
        </p:txBody>
      </p:sp>
      <p:sp>
        <p:nvSpPr>
          <p:cNvPr id="11" name="TextBox 11"/>
          <p:cNvSpPr txBox="1"/>
          <p:nvPr/>
        </p:nvSpPr>
        <p:spPr>
          <a:xfrm>
            <a:off x="1028700" y="5471671"/>
            <a:ext cx="2808498" cy="1108835"/>
          </a:xfrm>
          <a:prstGeom prst="rect">
            <a:avLst/>
          </a:prstGeom>
        </p:spPr>
        <p:txBody>
          <a:bodyPr lIns="0" tIns="0" rIns="0" bIns="0" rtlCol="0" anchor="t">
            <a:spAutoFit/>
          </a:bodyPr>
          <a:lstStyle/>
          <a:p>
            <a:pPr marL="0" lvl="0" indent="0" algn="l">
              <a:lnSpc>
                <a:spcPts val="2933"/>
              </a:lnSpc>
            </a:pPr>
            <a:r>
              <a:rPr lang="en-US" sz="2095">
                <a:solidFill>
                  <a:srgbClr val="FFFFFF"/>
                </a:solidFill>
                <a:latin typeface="Roboto"/>
                <a:ea typeface="Roboto"/>
                <a:cs typeface="Roboto"/>
                <a:sym typeface="Roboto"/>
              </a:rPr>
              <a:t>Campus events, social media campaigns, and community outreach.</a:t>
            </a:r>
          </a:p>
        </p:txBody>
      </p:sp>
      <p:sp>
        <p:nvSpPr>
          <p:cNvPr id="12" name="TextBox 12"/>
          <p:cNvSpPr txBox="1"/>
          <p:nvPr/>
        </p:nvSpPr>
        <p:spPr>
          <a:xfrm>
            <a:off x="6502142" y="4350736"/>
            <a:ext cx="2651424" cy="504825"/>
          </a:xfrm>
          <a:prstGeom prst="rect">
            <a:avLst/>
          </a:prstGeom>
        </p:spPr>
        <p:txBody>
          <a:bodyPr lIns="0" tIns="0" rIns="0" bIns="0" rtlCol="0" anchor="t">
            <a:spAutoFit/>
          </a:bodyPr>
          <a:lstStyle/>
          <a:p>
            <a:pPr marL="0" lvl="0" indent="0" algn="l">
              <a:lnSpc>
                <a:spcPts val="3837"/>
              </a:lnSpc>
            </a:pPr>
            <a:r>
              <a:rPr lang="en-US" sz="3197" b="1">
                <a:solidFill>
                  <a:srgbClr val="FFFFFF"/>
                </a:solidFill>
                <a:latin typeface="Roboto Bold"/>
                <a:ea typeface="Roboto Bold"/>
                <a:cs typeface="Roboto Bold"/>
                <a:sym typeface="Roboto Bold"/>
              </a:rPr>
              <a:t>Interest</a:t>
            </a:r>
          </a:p>
        </p:txBody>
      </p:sp>
      <p:sp>
        <p:nvSpPr>
          <p:cNvPr id="13" name="TextBox 13"/>
          <p:cNvSpPr txBox="1"/>
          <p:nvPr/>
        </p:nvSpPr>
        <p:spPr>
          <a:xfrm>
            <a:off x="6502142" y="5469714"/>
            <a:ext cx="2808000" cy="1108835"/>
          </a:xfrm>
          <a:prstGeom prst="rect">
            <a:avLst/>
          </a:prstGeom>
        </p:spPr>
        <p:txBody>
          <a:bodyPr lIns="0" tIns="0" rIns="0" bIns="0" rtlCol="0" anchor="t">
            <a:spAutoFit/>
          </a:bodyPr>
          <a:lstStyle/>
          <a:p>
            <a:pPr marL="0" lvl="0" indent="0" algn="l">
              <a:lnSpc>
                <a:spcPts val="2933"/>
              </a:lnSpc>
            </a:pPr>
            <a:r>
              <a:rPr lang="en-US" sz="2095">
                <a:solidFill>
                  <a:srgbClr val="FFFFFF"/>
                </a:solidFill>
                <a:latin typeface="Roboto"/>
                <a:ea typeface="Roboto"/>
                <a:cs typeface="Roboto"/>
                <a:sym typeface="Roboto"/>
              </a:rPr>
              <a:t>Email capture, info sessions, and lead magnet engagement.</a:t>
            </a:r>
          </a:p>
        </p:txBody>
      </p:sp>
      <p:sp>
        <p:nvSpPr>
          <p:cNvPr id="14" name="TextBox 14"/>
          <p:cNvSpPr txBox="1"/>
          <p:nvPr/>
        </p:nvSpPr>
        <p:spPr>
          <a:xfrm>
            <a:off x="4218198" y="4710214"/>
            <a:ext cx="2108334" cy="1343183"/>
          </a:xfrm>
          <a:prstGeom prst="rect">
            <a:avLst/>
          </a:prstGeom>
        </p:spPr>
        <p:txBody>
          <a:bodyPr lIns="0" tIns="0" rIns="0" bIns="0" rtlCol="0" anchor="t">
            <a:spAutoFit/>
          </a:bodyPr>
          <a:lstStyle/>
          <a:p>
            <a:pPr marL="0" lvl="0" indent="0" algn="l">
              <a:lnSpc>
                <a:spcPts val="11016"/>
              </a:lnSpc>
            </a:pPr>
            <a:r>
              <a:rPr lang="en-US" sz="7868" b="1">
                <a:solidFill>
                  <a:srgbClr val="722008"/>
                </a:solidFill>
                <a:latin typeface="Roboto Bold"/>
                <a:ea typeface="Roboto Bold"/>
                <a:cs typeface="Roboto Bold"/>
                <a:sym typeface="Roboto Bold"/>
              </a:rPr>
              <a:t>500</a:t>
            </a:r>
          </a:p>
        </p:txBody>
      </p:sp>
      <p:sp>
        <p:nvSpPr>
          <p:cNvPr id="15" name="TextBox 15"/>
          <p:cNvSpPr txBox="1"/>
          <p:nvPr/>
        </p:nvSpPr>
        <p:spPr>
          <a:xfrm>
            <a:off x="4218198" y="7428539"/>
            <a:ext cx="2108334" cy="1343183"/>
          </a:xfrm>
          <a:prstGeom prst="rect">
            <a:avLst/>
          </a:prstGeom>
        </p:spPr>
        <p:txBody>
          <a:bodyPr lIns="0" tIns="0" rIns="0" bIns="0" rtlCol="0" anchor="t">
            <a:spAutoFit/>
          </a:bodyPr>
          <a:lstStyle/>
          <a:p>
            <a:pPr marL="0" lvl="0" indent="0" algn="l">
              <a:lnSpc>
                <a:spcPts val="11016"/>
              </a:lnSpc>
            </a:pPr>
            <a:r>
              <a:rPr lang="en-US" sz="7868" b="1">
                <a:solidFill>
                  <a:srgbClr val="9F3212"/>
                </a:solidFill>
                <a:latin typeface="Roboto Bold"/>
                <a:ea typeface="Roboto Bold"/>
                <a:cs typeface="Roboto Bold"/>
                <a:sym typeface="Roboto Bold"/>
              </a:rPr>
              <a:t>150</a:t>
            </a:r>
          </a:p>
        </p:txBody>
      </p:sp>
      <p:sp>
        <p:nvSpPr>
          <p:cNvPr id="16" name="TextBox 16"/>
          <p:cNvSpPr txBox="1"/>
          <p:nvPr/>
        </p:nvSpPr>
        <p:spPr>
          <a:xfrm>
            <a:off x="9548267" y="4710214"/>
            <a:ext cx="2283944" cy="1343183"/>
          </a:xfrm>
          <a:prstGeom prst="rect">
            <a:avLst/>
          </a:prstGeom>
        </p:spPr>
        <p:txBody>
          <a:bodyPr lIns="0" tIns="0" rIns="0" bIns="0" rtlCol="0" anchor="t">
            <a:spAutoFit/>
          </a:bodyPr>
          <a:lstStyle/>
          <a:p>
            <a:pPr marL="0" lvl="0" indent="0" algn="l">
              <a:lnSpc>
                <a:spcPts val="11016"/>
              </a:lnSpc>
            </a:pPr>
            <a:r>
              <a:rPr lang="en-US" sz="7868" b="1">
                <a:solidFill>
                  <a:srgbClr val="C14723"/>
                </a:solidFill>
                <a:latin typeface="Roboto Bold"/>
                <a:ea typeface="Roboto Bold"/>
                <a:cs typeface="Roboto Bold"/>
                <a:sym typeface="Roboto Bold"/>
              </a:rPr>
              <a:t>75</a:t>
            </a:r>
          </a:p>
        </p:txBody>
      </p:sp>
      <p:sp>
        <p:nvSpPr>
          <p:cNvPr id="17" name="TextBox 17"/>
          <p:cNvSpPr txBox="1"/>
          <p:nvPr/>
        </p:nvSpPr>
        <p:spPr>
          <a:xfrm>
            <a:off x="9548267" y="7428539"/>
            <a:ext cx="2283944" cy="1343183"/>
          </a:xfrm>
          <a:prstGeom prst="rect">
            <a:avLst/>
          </a:prstGeom>
        </p:spPr>
        <p:txBody>
          <a:bodyPr lIns="0" tIns="0" rIns="0" bIns="0" rtlCol="0" anchor="t">
            <a:spAutoFit/>
          </a:bodyPr>
          <a:lstStyle/>
          <a:p>
            <a:pPr marL="0" lvl="0" indent="0" algn="l">
              <a:lnSpc>
                <a:spcPts val="11016"/>
              </a:lnSpc>
            </a:pPr>
            <a:r>
              <a:rPr lang="en-US" sz="7868" b="1">
                <a:solidFill>
                  <a:srgbClr val="E07B5B"/>
                </a:solidFill>
                <a:latin typeface="Roboto Bold"/>
                <a:ea typeface="Roboto Bold"/>
                <a:cs typeface="Roboto Bold"/>
                <a:sym typeface="Roboto Bold"/>
              </a:rPr>
              <a:t>50</a:t>
            </a:r>
          </a:p>
        </p:txBody>
      </p:sp>
      <p:sp>
        <p:nvSpPr>
          <p:cNvPr id="18" name="TextBox 18"/>
          <p:cNvSpPr txBox="1"/>
          <p:nvPr/>
        </p:nvSpPr>
        <p:spPr>
          <a:xfrm>
            <a:off x="1028700" y="7069061"/>
            <a:ext cx="2468202" cy="504825"/>
          </a:xfrm>
          <a:prstGeom prst="rect">
            <a:avLst/>
          </a:prstGeom>
        </p:spPr>
        <p:txBody>
          <a:bodyPr lIns="0" tIns="0" rIns="0" bIns="0" rtlCol="0" anchor="t">
            <a:spAutoFit/>
          </a:bodyPr>
          <a:lstStyle/>
          <a:p>
            <a:pPr marL="0" lvl="0" indent="0" algn="l">
              <a:lnSpc>
                <a:spcPts val="3837"/>
              </a:lnSpc>
            </a:pPr>
            <a:r>
              <a:rPr lang="en-US" sz="3197" b="1">
                <a:solidFill>
                  <a:srgbClr val="FFFFFF"/>
                </a:solidFill>
                <a:latin typeface="Roboto Bold"/>
                <a:ea typeface="Roboto Bold"/>
                <a:cs typeface="Roboto Bold"/>
                <a:sym typeface="Roboto Bold"/>
              </a:rPr>
              <a:t>Application</a:t>
            </a:r>
          </a:p>
        </p:txBody>
      </p:sp>
      <p:sp>
        <p:nvSpPr>
          <p:cNvPr id="19" name="TextBox 19"/>
          <p:cNvSpPr txBox="1"/>
          <p:nvPr/>
        </p:nvSpPr>
        <p:spPr>
          <a:xfrm>
            <a:off x="1028700" y="8188040"/>
            <a:ext cx="2951373" cy="1480310"/>
          </a:xfrm>
          <a:prstGeom prst="rect">
            <a:avLst/>
          </a:prstGeom>
        </p:spPr>
        <p:txBody>
          <a:bodyPr lIns="0" tIns="0" rIns="0" bIns="0" rtlCol="0" anchor="t">
            <a:spAutoFit/>
          </a:bodyPr>
          <a:lstStyle/>
          <a:p>
            <a:pPr marL="0" lvl="0" indent="0" algn="l">
              <a:lnSpc>
                <a:spcPts val="2933"/>
              </a:lnSpc>
            </a:pPr>
            <a:r>
              <a:rPr lang="en-US" sz="2095">
                <a:solidFill>
                  <a:srgbClr val="FFFFFF"/>
                </a:solidFill>
                <a:latin typeface="Roboto"/>
                <a:ea typeface="Roboto"/>
                <a:cs typeface="Roboto"/>
                <a:sym typeface="Roboto"/>
              </a:rPr>
              <a:t>Online application submission with personal statements and references.</a:t>
            </a:r>
          </a:p>
        </p:txBody>
      </p:sp>
      <p:sp>
        <p:nvSpPr>
          <p:cNvPr id="20" name="TextBox 20"/>
          <p:cNvSpPr txBox="1"/>
          <p:nvPr/>
        </p:nvSpPr>
        <p:spPr>
          <a:xfrm>
            <a:off x="6502142" y="7069061"/>
            <a:ext cx="4425268" cy="504825"/>
          </a:xfrm>
          <a:prstGeom prst="rect">
            <a:avLst/>
          </a:prstGeom>
        </p:spPr>
        <p:txBody>
          <a:bodyPr lIns="0" tIns="0" rIns="0" bIns="0" rtlCol="0" anchor="t">
            <a:spAutoFit/>
          </a:bodyPr>
          <a:lstStyle/>
          <a:p>
            <a:pPr marL="0" lvl="0" indent="0" algn="l">
              <a:lnSpc>
                <a:spcPts val="3837"/>
              </a:lnSpc>
            </a:pPr>
            <a:r>
              <a:rPr lang="en-US" sz="3197" b="1">
                <a:solidFill>
                  <a:srgbClr val="FFFFFF"/>
                </a:solidFill>
                <a:latin typeface="Roboto Bold"/>
                <a:ea typeface="Roboto Bold"/>
                <a:cs typeface="Roboto Bold"/>
                <a:sym typeface="Roboto Bold"/>
              </a:rPr>
              <a:t>Interview &amp; Enrollment</a:t>
            </a:r>
          </a:p>
        </p:txBody>
      </p:sp>
      <p:sp>
        <p:nvSpPr>
          <p:cNvPr id="21" name="TextBox 21"/>
          <p:cNvSpPr txBox="1"/>
          <p:nvPr/>
        </p:nvSpPr>
        <p:spPr>
          <a:xfrm>
            <a:off x="6502142" y="8188040"/>
            <a:ext cx="2511407" cy="1480310"/>
          </a:xfrm>
          <a:prstGeom prst="rect">
            <a:avLst/>
          </a:prstGeom>
        </p:spPr>
        <p:txBody>
          <a:bodyPr lIns="0" tIns="0" rIns="0" bIns="0" rtlCol="0" anchor="t">
            <a:spAutoFit/>
          </a:bodyPr>
          <a:lstStyle/>
          <a:p>
            <a:pPr marL="0" lvl="0" indent="0" algn="l">
              <a:lnSpc>
                <a:spcPts val="2933"/>
              </a:lnSpc>
            </a:pPr>
            <a:r>
              <a:rPr lang="en-US" sz="2095">
                <a:solidFill>
                  <a:srgbClr val="FFFFFF"/>
                </a:solidFill>
                <a:latin typeface="Roboto"/>
                <a:ea typeface="Roboto"/>
                <a:cs typeface="Roboto"/>
                <a:sym typeface="Roboto"/>
              </a:rPr>
              <a:t>Personal interviews leading to final participant selection and enrollment.</a:t>
            </a:r>
          </a:p>
        </p:txBody>
      </p:sp>
      <p:sp>
        <p:nvSpPr>
          <p:cNvPr id="22" name="AutoShape 22"/>
          <p:cNvSpPr/>
          <p:nvPr/>
        </p:nvSpPr>
        <p:spPr>
          <a:xfrm flipV="1">
            <a:off x="616501" y="729939"/>
            <a:ext cx="1259111" cy="0"/>
          </a:xfrm>
          <a:prstGeom prst="line">
            <a:avLst/>
          </a:prstGeom>
          <a:ln w="38100" cap="flat">
            <a:solidFill>
              <a:srgbClr val="E07B5B"/>
            </a:solidFill>
            <a:prstDash val="solid"/>
            <a:headEnd type="none" w="sm" len="sm"/>
            <a:tailEnd type="none" w="sm" len="sm"/>
          </a:ln>
        </p:spPr>
        <p:txBody>
          <a:bodyPr/>
          <a:lstStyle/>
          <a:p>
            <a:endParaRPr lang="en-US"/>
          </a:p>
        </p:txBody>
      </p:sp>
      <p:sp>
        <p:nvSpPr>
          <p:cNvPr id="23" name="AutoShape 23"/>
          <p:cNvSpPr/>
          <p:nvPr/>
        </p:nvSpPr>
        <p:spPr>
          <a:xfrm flipV="1">
            <a:off x="2565517" y="729939"/>
            <a:ext cx="1259111" cy="0"/>
          </a:xfrm>
          <a:prstGeom prst="line">
            <a:avLst/>
          </a:prstGeom>
          <a:ln w="38100" cap="flat">
            <a:solidFill>
              <a:srgbClr val="FFFFFF"/>
            </a:solidFill>
            <a:prstDash val="solid"/>
            <a:headEnd type="none" w="sm" len="sm"/>
            <a:tailEnd type="none" w="sm" len="sm"/>
          </a:ln>
        </p:spPr>
        <p:txBody>
          <a:bodyPr/>
          <a:lstStyle/>
          <a:p>
            <a:endParaRPr lang="en-US"/>
          </a:p>
        </p:txBody>
      </p:sp>
      <p:sp>
        <p:nvSpPr>
          <p:cNvPr id="24" name="AutoShape 24"/>
          <p:cNvSpPr/>
          <p:nvPr/>
        </p:nvSpPr>
        <p:spPr>
          <a:xfrm flipV="1">
            <a:off x="4514532" y="729939"/>
            <a:ext cx="1259111" cy="0"/>
          </a:xfrm>
          <a:prstGeom prst="line">
            <a:avLst/>
          </a:prstGeom>
          <a:ln w="38100" cap="flat">
            <a:solidFill>
              <a:srgbClr val="FFFFFF"/>
            </a:solidFill>
            <a:prstDash val="solid"/>
            <a:headEnd type="none" w="sm" len="sm"/>
            <a:tailEnd type="none" w="sm" len="sm"/>
          </a:ln>
        </p:spPr>
        <p:txBody>
          <a:bodyPr/>
          <a:lstStyle/>
          <a:p>
            <a:endParaRPr lang="en-US"/>
          </a:p>
        </p:txBody>
      </p:sp>
      <p:sp>
        <p:nvSpPr>
          <p:cNvPr id="25" name="Freeform 25"/>
          <p:cNvSpPr/>
          <p:nvPr/>
        </p:nvSpPr>
        <p:spPr>
          <a:xfrm>
            <a:off x="14957822" y="1566326"/>
            <a:ext cx="992568" cy="992568"/>
          </a:xfrm>
          <a:custGeom>
            <a:avLst/>
            <a:gdLst/>
            <a:ahLst/>
            <a:cxnLst/>
            <a:rect l="l" t="t" r="r" b="b"/>
            <a:pathLst>
              <a:path w="992568" h="992568">
                <a:moveTo>
                  <a:pt x="0" y="0"/>
                </a:moveTo>
                <a:lnTo>
                  <a:pt x="992568" y="0"/>
                </a:lnTo>
                <a:lnTo>
                  <a:pt x="992568" y="992568"/>
                </a:lnTo>
                <a:lnTo>
                  <a:pt x="0" y="99256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26" name="Group 26"/>
          <p:cNvGrpSpPr/>
          <p:nvPr/>
        </p:nvGrpSpPr>
        <p:grpSpPr>
          <a:xfrm>
            <a:off x="16082491" y="2140886"/>
            <a:ext cx="153529" cy="153529"/>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07B5B"/>
            </a:solidFill>
          </p:spPr>
          <p:txBody>
            <a:bodyPr/>
            <a:lstStyle/>
            <a:p>
              <a:endParaRPr lang="en-US"/>
            </a:p>
          </p:txBody>
        </p:sp>
        <p:sp>
          <p:nvSpPr>
            <p:cNvPr id="28" name="TextBox 28"/>
            <p:cNvSpPr txBox="1"/>
            <p:nvPr/>
          </p:nvSpPr>
          <p:spPr>
            <a:xfrm>
              <a:off x="76200" y="19050"/>
              <a:ext cx="660400" cy="717550"/>
            </a:xfrm>
            <a:prstGeom prst="rect">
              <a:avLst/>
            </a:prstGeom>
          </p:spPr>
          <p:txBody>
            <a:bodyPr lIns="50800" tIns="50800" rIns="50800" bIns="50800" rtlCol="0" anchor="ctr"/>
            <a:lstStyle/>
            <a:p>
              <a:pPr marL="0" lvl="0" indent="0" algn="ctr">
                <a:lnSpc>
                  <a:spcPts val="2800"/>
                </a:lnSpc>
              </a:pPr>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191919"/>
        </a:solidFill>
        <a:effectLst/>
      </p:bgPr>
    </p:bg>
    <p:spTree>
      <p:nvGrpSpPr>
        <p:cNvPr id="1" name=""/>
        <p:cNvGrpSpPr/>
        <p:nvPr/>
      </p:nvGrpSpPr>
      <p:grpSpPr>
        <a:xfrm>
          <a:off x="0" y="0"/>
          <a:ext cx="0" cy="0"/>
          <a:chOff x="0" y="0"/>
          <a:chExt cx="0" cy="0"/>
        </a:xfrm>
      </p:grpSpPr>
      <p:sp>
        <p:nvSpPr>
          <p:cNvPr id="2" name="AutoShape 2"/>
          <p:cNvSpPr/>
          <p:nvPr/>
        </p:nvSpPr>
        <p:spPr>
          <a:xfrm flipH="1">
            <a:off x="1108735" y="3176937"/>
            <a:ext cx="7344423" cy="0"/>
          </a:xfrm>
          <a:prstGeom prst="line">
            <a:avLst/>
          </a:prstGeom>
          <a:ln w="38100" cap="flat">
            <a:solidFill>
              <a:srgbClr val="E07B5B"/>
            </a:solidFill>
            <a:prstDash val="solid"/>
            <a:headEnd type="none" w="sm" len="sm"/>
            <a:tailEnd type="none" w="sm" len="sm"/>
          </a:ln>
        </p:spPr>
        <p:txBody>
          <a:bodyPr/>
          <a:lstStyle/>
          <a:p>
            <a:endParaRPr lang="en-US"/>
          </a:p>
        </p:txBody>
      </p:sp>
      <p:sp>
        <p:nvSpPr>
          <p:cNvPr id="3" name="AutoShape 3"/>
          <p:cNvSpPr/>
          <p:nvPr/>
        </p:nvSpPr>
        <p:spPr>
          <a:xfrm flipH="1">
            <a:off x="1092694" y="5011631"/>
            <a:ext cx="7344423" cy="0"/>
          </a:xfrm>
          <a:prstGeom prst="line">
            <a:avLst/>
          </a:prstGeom>
          <a:ln w="38100" cap="flat">
            <a:solidFill>
              <a:srgbClr val="E07B5B"/>
            </a:solidFill>
            <a:prstDash val="solid"/>
            <a:headEnd type="none" w="sm" len="sm"/>
            <a:tailEnd type="none" w="sm" len="sm"/>
          </a:ln>
        </p:spPr>
        <p:txBody>
          <a:bodyPr/>
          <a:lstStyle/>
          <a:p>
            <a:endParaRPr lang="en-US"/>
          </a:p>
        </p:txBody>
      </p:sp>
      <p:sp>
        <p:nvSpPr>
          <p:cNvPr id="4" name="AutoShape 4"/>
          <p:cNvSpPr/>
          <p:nvPr/>
        </p:nvSpPr>
        <p:spPr>
          <a:xfrm flipH="1">
            <a:off x="1092694" y="6846326"/>
            <a:ext cx="7344423" cy="0"/>
          </a:xfrm>
          <a:prstGeom prst="line">
            <a:avLst/>
          </a:prstGeom>
          <a:ln w="38100" cap="flat">
            <a:solidFill>
              <a:srgbClr val="E07B5B"/>
            </a:solidFill>
            <a:prstDash val="solid"/>
            <a:headEnd type="none" w="sm" len="sm"/>
            <a:tailEnd type="none" w="sm" len="sm"/>
          </a:ln>
        </p:spPr>
        <p:txBody>
          <a:bodyPr/>
          <a:lstStyle/>
          <a:p>
            <a:endParaRPr lang="en-US"/>
          </a:p>
        </p:txBody>
      </p:sp>
      <p:sp>
        <p:nvSpPr>
          <p:cNvPr id="5" name="AutoShape 5"/>
          <p:cNvSpPr/>
          <p:nvPr/>
        </p:nvSpPr>
        <p:spPr>
          <a:xfrm flipV="1">
            <a:off x="616501" y="729939"/>
            <a:ext cx="1259111" cy="0"/>
          </a:xfrm>
          <a:prstGeom prst="line">
            <a:avLst/>
          </a:prstGeom>
          <a:ln w="38100" cap="flat">
            <a:solidFill>
              <a:srgbClr val="E07B5B"/>
            </a:solidFill>
            <a:prstDash val="solid"/>
            <a:headEnd type="none" w="sm" len="sm"/>
            <a:tailEnd type="none" w="sm" len="sm"/>
          </a:ln>
        </p:spPr>
        <p:txBody>
          <a:bodyPr/>
          <a:lstStyle/>
          <a:p>
            <a:endParaRPr lang="en-US"/>
          </a:p>
        </p:txBody>
      </p:sp>
      <p:sp>
        <p:nvSpPr>
          <p:cNvPr id="6" name="AutoShape 6"/>
          <p:cNvSpPr/>
          <p:nvPr/>
        </p:nvSpPr>
        <p:spPr>
          <a:xfrm flipV="1">
            <a:off x="2565517" y="729939"/>
            <a:ext cx="1259111" cy="0"/>
          </a:xfrm>
          <a:prstGeom prst="line">
            <a:avLst/>
          </a:prstGeom>
          <a:ln w="38100" cap="flat">
            <a:solidFill>
              <a:srgbClr val="FFFFFF"/>
            </a:solidFill>
            <a:prstDash val="solid"/>
            <a:headEnd type="none" w="sm" len="sm"/>
            <a:tailEnd type="none" w="sm" len="sm"/>
          </a:ln>
        </p:spPr>
        <p:txBody>
          <a:bodyPr/>
          <a:lstStyle/>
          <a:p>
            <a:endParaRPr lang="en-US"/>
          </a:p>
        </p:txBody>
      </p:sp>
      <p:sp>
        <p:nvSpPr>
          <p:cNvPr id="7" name="AutoShape 7"/>
          <p:cNvSpPr/>
          <p:nvPr/>
        </p:nvSpPr>
        <p:spPr>
          <a:xfrm flipV="1">
            <a:off x="4514532" y="729939"/>
            <a:ext cx="1259111" cy="0"/>
          </a:xfrm>
          <a:prstGeom prst="line">
            <a:avLst/>
          </a:prstGeom>
          <a:ln w="38100" cap="flat">
            <a:solidFill>
              <a:srgbClr val="FFFFFF"/>
            </a:solidFill>
            <a:prstDash val="solid"/>
            <a:headEnd type="none" w="sm" len="sm"/>
            <a:tailEnd type="none" w="sm" len="sm"/>
          </a:ln>
        </p:spPr>
        <p:txBody>
          <a:bodyPr/>
          <a:lstStyle/>
          <a:p>
            <a:endParaRPr lang="en-US"/>
          </a:p>
        </p:txBody>
      </p:sp>
      <p:grpSp>
        <p:nvGrpSpPr>
          <p:cNvPr id="8" name="Group 8"/>
          <p:cNvGrpSpPr/>
          <p:nvPr/>
        </p:nvGrpSpPr>
        <p:grpSpPr>
          <a:xfrm>
            <a:off x="9392247" y="1469593"/>
            <a:ext cx="7803059" cy="7424972"/>
            <a:chOff x="0" y="0"/>
            <a:chExt cx="1049689" cy="998828"/>
          </a:xfrm>
        </p:grpSpPr>
        <p:sp>
          <p:nvSpPr>
            <p:cNvPr id="9" name="Freeform 9"/>
            <p:cNvSpPr/>
            <p:nvPr/>
          </p:nvSpPr>
          <p:spPr>
            <a:xfrm>
              <a:off x="0" y="0"/>
              <a:ext cx="1049689" cy="998828"/>
            </a:xfrm>
            <a:custGeom>
              <a:avLst/>
              <a:gdLst/>
              <a:ahLst/>
              <a:cxnLst/>
              <a:rect l="l" t="t" r="r" b="b"/>
              <a:pathLst>
                <a:path w="1049689" h="998828">
                  <a:moveTo>
                    <a:pt x="0" y="0"/>
                  </a:moveTo>
                  <a:lnTo>
                    <a:pt x="1049689" y="0"/>
                  </a:lnTo>
                  <a:lnTo>
                    <a:pt x="1049689" y="998828"/>
                  </a:lnTo>
                  <a:lnTo>
                    <a:pt x="0" y="998828"/>
                  </a:lnTo>
                  <a:close/>
                </a:path>
              </a:pathLst>
            </a:custGeom>
            <a:blipFill>
              <a:blip r:embed="rId2"/>
              <a:stretch>
                <a:fillRect t="-2546" b="-2546"/>
              </a:stretch>
            </a:blipFill>
          </p:spPr>
          <p:txBody>
            <a:bodyPr/>
            <a:lstStyle/>
            <a:p>
              <a:endParaRPr lang="en-US"/>
            </a:p>
          </p:txBody>
        </p:sp>
      </p:grpSp>
      <p:grpSp>
        <p:nvGrpSpPr>
          <p:cNvPr id="10" name="Group 10"/>
          <p:cNvGrpSpPr/>
          <p:nvPr/>
        </p:nvGrpSpPr>
        <p:grpSpPr>
          <a:xfrm>
            <a:off x="9392247" y="3933254"/>
            <a:ext cx="7867053" cy="4961311"/>
            <a:chOff x="0" y="0"/>
            <a:chExt cx="2071981" cy="1306683"/>
          </a:xfrm>
        </p:grpSpPr>
        <p:sp>
          <p:nvSpPr>
            <p:cNvPr id="11" name="Freeform 11"/>
            <p:cNvSpPr/>
            <p:nvPr/>
          </p:nvSpPr>
          <p:spPr>
            <a:xfrm>
              <a:off x="0" y="0"/>
              <a:ext cx="2071981" cy="1306683"/>
            </a:xfrm>
            <a:custGeom>
              <a:avLst/>
              <a:gdLst/>
              <a:ahLst/>
              <a:cxnLst/>
              <a:rect l="l" t="t" r="r" b="b"/>
              <a:pathLst>
                <a:path w="2071981" h="1306683">
                  <a:moveTo>
                    <a:pt x="0" y="0"/>
                  </a:moveTo>
                  <a:lnTo>
                    <a:pt x="2071981" y="0"/>
                  </a:lnTo>
                  <a:lnTo>
                    <a:pt x="2071981" y="1306683"/>
                  </a:lnTo>
                  <a:lnTo>
                    <a:pt x="0" y="1306683"/>
                  </a:lnTo>
                  <a:close/>
                </a:path>
              </a:pathLst>
            </a:custGeom>
            <a:gradFill rotWithShape="1">
              <a:gsLst>
                <a:gs pos="0">
                  <a:srgbClr val="6A6A6A">
                    <a:alpha val="0"/>
                  </a:srgbClr>
                </a:gs>
                <a:gs pos="100000">
                  <a:srgbClr val="191919">
                    <a:alpha val="100000"/>
                  </a:srgbClr>
                </a:gs>
              </a:gsLst>
              <a:lin ang="5400000"/>
            </a:gradFill>
          </p:spPr>
          <p:txBody>
            <a:bodyPr/>
            <a:lstStyle/>
            <a:p>
              <a:endParaRPr lang="en-US"/>
            </a:p>
          </p:txBody>
        </p:sp>
        <p:sp>
          <p:nvSpPr>
            <p:cNvPr id="12" name="TextBox 12"/>
            <p:cNvSpPr txBox="1"/>
            <p:nvPr/>
          </p:nvSpPr>
          <p:spPr>
            <a:xfrm>
              <a:off x="0" y="-57150"/>
              <a:ext cx="2071981" cy="1363833"/>
            </a:xfrm>
            <a:prstGeom prst="rect">
              <a:avLst/>
            </a:prstGeom>
          </p:spPr>
          <p:txBody>
            <a:bodyPr lIns="50800" tIns="50800" rIns="50800" bIns="50800" rtlCol="0" anchor="ctr"/>
            <a:lstStyle/>
            <a:p>
              <a:pPr marL="0" lvl="0" indent="0" algn="ctr">
                <a:lnSpc>
                  <a:spcPts val="2800"/>
                </a:lnSpc>
              </a:pPr>
              <a:endParaRPr/>
            </a:p>
          </p:txBody>
        </p:sp>
      </p:grpSp>
      <p:sp>
        <p:nvSpPr>
          <p:cNvPr id="13" name="Freeform 13"/>
          <p:cNvSpPr/>
          <p:nvPr/>
        </p:nvSpPr>
        <p:spPr>
          <a:xfrm>
            <a:off x="8412067" y="153940"/>
            <a:ext cx="1749521" cy="1749521"/>
          </a:xfrm>
          <a:custGeom>
            <a:avLst/>
            <a:gdLst/>
            <a:ahLst/>
            <a:cxnLst/>
            <a:rect l="l" t="t" r="r" b="b"/>
            <a:pathLst>
              <a:path w="1749521" h="1749521">
                <a:moveTo>
                  <a:pt x="0" y="0"/>
                </a:moveTo>
                <a:lnTo>
                  <a:pt x="1749521" y="0"/>
                </a:lnTo>
                <a:lnTo>
                  <a:pt x="1749521" y="1749520"/>
                </a:lnTo>
                <a:lnTo>
                  <a:pt x="0" y="17495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4" name="Freeform 14"/>
          <p:cNvSpPr/>
          <p:nvPr/>
        </p:nvSpPr>
        <p:spPr>
          <a:xfrm>
            <a:off x="-258259" y="9618522"/>
            <a:ext cx="1749521" cy="1749521"/>
          </a:xfrm>
          <a:custGeom>
            <a:avLst/>
            <a:gdLst/>
            <a:ahLst/>
            <a:cxnLst/>
            <a:rect l="l" t="t" r="r" b="b"/>
            <a:pathLst>
              <a:path w="1749521" h="1749521">
                <a:moveTo>
                  <a:pt x="0" y="0"/>
                </a:moveTo>
                <a:lnTo>
                  <a:pt x="1749521" y="0"/>
                </a:lnTo>
                <a:lnTo>
                  <a:pt x="1749521" y="1749520"/>
                </a:lnTo>
                <a:lnTo>
                  <a:pt x="0" y="17495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5" name="Group 15"/>
          <p:cNvGrpSpPr/>
          <p:nvPr/>
        </p:nvGrpSpPr>
        <p:grpSpPr>
          <a:xfrm>
            <a:off x="1786476" y="9491644"/>
            <a:ext cx="221110" cy="221110"/>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07B5B"/>
            </a:solidFill>
          </p:spPr>
          <p:txBody>
            <a:bodyPr/>
            <a:lstStyle/>
            <a:p>
              <a:endParaRPr lang="en-US"/>
            </a:p>
          </p:txBody>
        </p:sp>
        <p:sp>
          <p:nvSpPr>
            <p:cNvPr id="17" name="TextBox 17"/>
            <p:cNvSpPr txBox="1"/>
            <p:nvPr/>
          </p:nvSpPr>
          <p:spPr>
            <a:xfrm>
              <a:off x="76200" y="19050"/>
              <a:ext cx="660400" cy="717550"/>
            </a:xfrm>
            <a:prstGeom prst="rect">
              <a:avLst/>
            </a:prstGeom>
          </p:spPr>
          <p:txBody>
            <a:bodyPr lIns="50800" tIns="50800" rIns="50800" bIns="50800" rtlCol="0" anchor="ctr"/>
            <a:lstStyle/>
            <a:p>
              <a:pPr marL="0" lvl="0" indent="0" algn="ctr">
                <a:lnSpc>
                  <a:spcPts val="2800"/>
                </a:lnSpc>
              </a:pPr>
              <a:endParaRPr/>
            </a:p>
          </p:txBody>
        </p:sp>
      </p:grpSp>
      <p:grpSp>
        <p:nvGrpSpPr>
          <p:cNvPr id="18" name="Group 18"/>
          <p:cNvGrpSpPr/>
          <p:nvPr/>
        </p:nvGrpSpPr>
        <p:grpSpPr>
          <a:xfrm>
            <a:off x="1168991" y="2298427"/>
            <a:ext cx="442220" cy="442220"/>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07B5B"/>
            </a:solidFill>
          </p:spPr>
          <p:txBody>
            <a:bodyPr/>
            <a:lstStyle/>
            <a:p>
              <a:endParaRPr lang="en-US"/>
            </a:p>
          </p:txBody>
        </p:sp>
        <p:sp>
          <p:nvSpPr>
            <p:cNvPr id="20" name="TextBox 20"/>
            <p:cNvSpPr txBox="1"/>
            <p:nvPr/>
          </p:nvSpPr>
          <p:spPr>
            <a:xfrm>
              <a:off x="76200" y="19050"/>
              <a:ext cx="660400" cy="717550"/>
            </a:xfrm>
            <a:prstGeom prst="rect">
              <a:avLst/>
            </a:prstGeom>
          </p:spPr>
          <p:txBody>
            <a:bodyPr lIns="50800" tIns="50800" rIns="50800" bIns="50800" rtlCol="0" anchor="ctr"/>
            <a:lstStyle/>
            <a:p>
              <a:pPr marL="0" lvl="0" indent="0" algn="ctr">
                <a:lnSpc>
                  <a:spcPts val="2800"/>
                </a:lnSpc>
              </a:pPr>
              <a:endParaRPr/>
            </a:p>
          </p:txBody>
        </p:sp>
      </p:grpSp>
      <p:grpSp>
        <p:nvGrpSpPr>
          <p:cNvPr id="21" name="Group 21"/>
          <p:cNvGrpSpPr/>
          <p:nvPr/>
        </p:nvGrpSpPr>
        <p:grpSpPr>
          <a:xfrm>
            <a:off x="1168991" y="3986562"/>
            <a:ext cx="442220" cy="442220"/>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07B5B"/>
            </a:solidFill>
          </p:spPr>
          <p:txBody>
            <a:bodyPr/>
            <a:lstStyle/>
            <a:p>
              <a:endParaRPr lang="en-US"/>
            </a:p>
          </p:txBody>
        </p:sp>
        <p:sp>
          <p:nvSpPr>
            <p:cNvPr id="23" name="TextBox 23"/>
            <p:cNvSpPr txBox="1"/>
            <p:nvPr/>
          </p:nvSpPr>
          <p:spPr>
            <a:xfrm>
              <a:off x="76200" y="19050"/>
              <a:ext cx="660400" cy="717550"/>
            </a:xfrm>
            <a:prstGeom prst="rect">
              <a:avLst/>
            </a:prstGeom>
          </p:spPr>
          <p:txBody>
            <a:bodyPr lIns="50800" tIns="50800" rIns="50800" bIns="50800" rtlCol="0" anchor="ctr"/>
            <a:lstStyle/>
            <a:p>
              <a:pPr marL="0" lvl="0" indent="0" algn="ctr">
                <a:lnSpc>
                  <a:spcPts val="2800"/>
                </a:lnSpc>
              </a:pPr>
              <a:endParaRPr/>
            </a:p>
          </p:txBody>
        </p:sp>
      </p:grpSp>
      <p:grpSp>
        <p:nvGrpSpPr>
          <p:cNvPr id="24" name="Group 24"/>
          <p:cNvGrpSpPr/>
          <p:nvPr/>
        </p:nvGrpSpPr>
        <p:grpSpPr>
          <a:xfrm>
            <a:off x="1168991" y="5744234"/>
            <a:ext cx="442220" cy="442220"/>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07B5B"/>
            </a:solidFill>
          </p:spPr>
          <p:txBody>
            <a:bodyPr/>
            <a:lstStyle/>
            <a:p>
              <a:endParaRPr lang="en-US"/>
            </a:p>
          </p:txBody>
        </p:sp>
        <p:sp>
          <p:nvSpPr>
            <p:cNvPr id="26" name="TextBox 26"/>
            <p:cNvSpPr txBox="1"/>
            <p:nvPr/>
          </p:nvSpPr>
          <p:spPr>
            <a:xfrm>
              <a:off x="76200" y="19050"/>
              <a:ext cx="660400" cy="717550"/>
            </a:xfrm>
            <a:prstGeom prst="rect">
              <a:avLst/>
            </a:prstGeom>
          </p:spPr>
          <p:txBody>
            <a:bodyPr lIns="50800" tIns="50800" rIns="50800" bIns="50800" rtlCol="0" anchor="ctr"/>
            <a:lstStyle/>
            <a:p>
              <a:pPr marL="0" lvl="0" indent="0" algn="ctr">
                <a:lnSpc>
                  <a:spcPts val="2800"/>
                </a:lnSpc>
              </a:pPr>
              <a:endParaRPr/>
            </a:p>
          </p:txBody>
        </p:sp>
      </p:grpSp>
      <p:grpSp>
        <p:nvGrpSpPr>
          <p:cNvPr id="27" name="Group 27"/>
          <p:cNvGrpSpPr/>
          <p:nvPr/>
        </p:nvGrpSpPr>
        <p:grpSpPr>
          <a:xfrm>
            <a:off x="1168991" y="7533812"/>
            <a:ext cx="442220" cy="442220"/>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07B5B"/>
            </a:solidFill>
          </p:spPr>
          <p:txBody>
            <a:bodyPr/>
            <a:lstStyle/>
            <a:p>
              <a:endParaRPr lang="en-US"/>
            </a:p>
          </p:txBody>
        </p:sp>
        <p:sp>
          <p:nvSpPr>
            <p:cNvPr id="29" name="TextBox 29"/>
            <p:cNvSpPr txBox="1"/>
            <p:nvPr/>
          </p:nvSpPr>
          <p:spPr>
            <a:xfrm>
              <a:off x="76200" y="19050"/>
              <a:ext cx="660400" cy="717550"/>
            </a:xfrm>
            <a:prstGeom prst="rect">
              <a:avLst/>
            </a:prstGeom>
          </p:spPr>
          <p:txBody>
            <a:bodyPr lIns="50800" tIns="50800" rIns="50800" bIns="50800" rtlCol="0" anchor="ctr"/>
            <a:lstStyle/>
            <a:p>
              <a:pPr marL="0" lvl="0" indent="0" algn="ctr">
                <a:lnSpc>
                  <a:spcPts val="2800"/>
                </a:lnSpc>
              </a:pPr>
              <a:endParaRPr/>
            </a:p>
          </p:txBody>
        </p:sp>
      </p:grpSp>
      <p:sp>
        <p:nvSpPr>
          <p:cNvPr id="30" name="Freeform 30"/>
          <p:cNvSpPr/>
          <p:nvPr/>
        </p:nvSpPr>
        <p:spPr>
          <a:xfrm>
            <a:off x="1271261" y="2400697"/>
            <a:ext cx="237680" cy="237680"/>
          </a:xfrm>
          <a:custGeom>
            <a:avLst/>
            <a:gdLst/>
            <a:ahLst/>
            <a:cxnLst/>
            <a:rect l="l" t="t" r="r" b="b"/>
            <a:pathLst>
              <a:path w="237680" h="237680">
                <a:moveTo>
                  <a:pt x="0" y="0"/>
                </a:moveTo>
                <a:lnTo>
                  <a:pt x="237679" y="0"/>
                </a:lnTo>
                <a:lnTo>
                  <a:pt x="237679" y="237679"/>
                </a:lnTo>
                <a:lnTo>
                  <a:pt x="0" y="23767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1" name="Freeform 31"/>
          <p:cNvSpPr/>
          <p:nvPr/>
        </p:nvSpPr>
        <p:spPr>
          <a:xfrm>
            <a:off x="1271261" y="4142114"/>
            <a:ext cx="237680" cy="169644"/>
          </a:xfrm>
          <a:custGeom>
            <a:avLst/>
            <a:gdLst/>
            <a:ahLst/>
            <a:cxnLst/>
            <a:rect l="l" t="t" r="r" b="b"/>
            <a:pathLst>
              <a:path w="237680" h="169644">
                <a:moveTo>
                  <a:pt x="0" y="0"/>
                </a:moveTo>
                <a:lnTo>
                  <a:pt x="237679" y="0"/>
                </a:lnTo>
                <a:lnTo>
                  <a:pt x="237679" y="169644"/>
                </a:lnTo>
                <a:lnTo>
                  <a:pt x="0" y="16964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2" name="Freeform 32"/>
          <p:cNvSpPr/>
          <p:nvPr/>
        </p:nvSpPr>
        <p:spPr>
          <a:xfrm>
            <a:off x="1303648" y="7625163"/>
            <a:ext cx="172904" cy="259519"/>
          </a:xfrm>
          <a:custGeom>
            <a:avLst/>
            <a:gdLst/>
            <a:ahLst/>
            <a:cxnLst/>
            <a:rect l="l" t="t" r="r" b="b"/>
            <a:pathLst>
              <a:path w="172904" h="259519">
                <a:moveTo>
                  <a:pt x="0" y="0"/>
                </a:moveTo>
                <a:lnTo>
                  <a:pt x="172905" y="0"/>
                </a:lnTo>
                <a:lnTo>
                  <a:pt x="172905" y="259518"/>
                </a:lnTo>
                <a:lnTo>
                  <a:pt x="0" y="25951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33" name="Freeform 33"/>
          <p:cNvSpPr/>
          <p:nvPr/>
        </p:nvSpPr>
        <p:spPr>
          <a:xfrm>
            <a:off x="1271261" y="5854599"/>
            <a:ext cx="237680" cy="235087"/>
          </a:xfrm>
          <a:custGeom>
            <a:avLst/>
            <a:gdLst/>
            <a:ahLst/>
            <a:cxnLst/>
            <a:rect l="l" t="t" r="r" b="b"/>
            <a:pathLst>
              <a:path w="237680" h="235087">
                <a:moveTo>
                  <a:pt x="0" y="0"/>
                </a:moveTo>
                <a:lnTo>
                  <a:pt x="237679" y="0"/>
                </a:lnTo>
                <a:lnTo>
                  <a:pt x="237679" y="235087"/>
                </a:lnTo>
                <a:lnTo>
                  <a:pt x="0" y="23508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34" name="TextBox 34"/>
          <p:cNvSpPr txBox="1"/>
          <p:nvPr/>
        </p:nvSpPr>
        <p:spPr>
          <a:xfrm>
            <a:off x="9897625" y="6594586"/>
            <a:ext cx="5151412" cy="1019282"/>
          </a:xfrm>
          <a:prstGeom prst="rect">
            <a:avLst/>
          </a:prstGeom>
        </p:spPr>
        <p:txBody>
          <a:bodyPr lIns="0" tIns="0" rIns="0" bIns="0" rtlCol="0" anchor="t">
            <a:spAutoFit/>
          </a:bodyPr>
          <a:lstStyle/>
          <a:p>
            <a:pPr marL="0" lvl="0" indent="0" algn="l">
              <a:lnSpc>
                <a:spcPts val="8394"/>
              </a:lnSpc>
            </a:pPr>
            <a:r>
              <a:rPr lang="en-US" sz="5995" b="1">
                <a:solidFill>
                  <a:srgbClr val="FFFFFF"/>
                </a:solidFill>
                <a:latin typeface="Merriweather Bold"/>
                <a:ea typeface="Merriweather Bold"/>
                <a:cs typeface="Merriweather Bold"/>
                <a:sym typeface="Merriweather Bold"/>
              </a:rPr>
              <a:t>CRM Tracker</a:t>
            </a:r>
          </a:p>
        </p:txBody>
      </p:sp>
      <p:sp>
        <p:nvSpPr>
          <p:cNvPr id="35" name="TextBox 35"/>
          <p:cNvSpPr txBox="1"/>
          <p:nvPr/>
        </p:nvSpPr>
        <p:spPr>
          <a:xfrm>
            <a:off x="9897625" y="7509061"/>
            <a:ext cx="5151412" cy="1019282"/>
          </a:xfrm>
          <a:prstGeom prst="rect">
            <a:avLst/>
          </a:prstGeom>
        </p:spPr>
        <p:txBody>
          <a:bodyPr lIns="0" tIns="0" rIns="0" bIns="0" rtlCol="0" anchor="t">
            <a:spAutoFit/>
          </a:bodyPr>
          <a:lstStyle/>
          <a:p>
            <a:pPr marL="0" lvl="0" indent="0" algn="l">
              <a:lnSpc>
                <a:spcPts val="8394"/>
              </a:lnSpc>
            </a:pPr>
            <a:r>
              <a:rPr lang="en-US" sz="5995" b="1">
                <a:solidFill>
                  <a:srgbClr val="E07B5B"/>
                </a:solidFill>
                <a:latin typeface="Merriweather Bold"/>
                <a:ea typeface="Merriweather Bold"/>
                <a:cs typeface="Merriweather Bold"/>
                <a:sym typeface="Merriweather Bold"/>
              </a:rPr>
              <a:t>Structure</a:t>
            </a:r>
          </a:p>
        </p:txBody>
      </p:sp>
      <p:sp>
        <p:nvSpPr>
          <p:cNvPr id="36" name="TextBox 36"/>
          <p:cNvSpPr txBox="1"/>
          <p:nvPr/>
        </p:nvSpPr>
        <p:spPr>
          <a:xfrm>
            <a:off x="1973585" y="2231537"/>
            <a:ext cx="1166542" cy="382105"/>
          </a:xfrm>
          <a:prstGeom prst="rect">
            <a:avLst/>
          </a:prstGeom>
        </p:spPr>
        <p:txBody>
          <a:bodyPr lIns="0" tIns="0" rIns="0" bIns="0" rtlCol="0" anchor="t">
            <a:spAutoFit/>
          </a:bodyPr>
          <a:lstStyle/>
          <a:p>
            <a:pPr marL="0" lvl="0" indent="0" algn="ctr">
              <a:lnSpc>
                <a:spcPts val="3089"/>
              </a:lnSpc>
            </a:pPr>
            <a:r>
              <a:rPr lang="en-US" sz="2206" b="1">
                <a:solidFill>
                  <a:srgbClr val="FFFFFF"/>
                </a:solidFill>
                <a:latin typeface="Roboto Bold"/>
                <a:ea typeface="Roboto Bold"/>
                <a:cs typeface="Roboto Bold"/>
                <a:sym typeface="Roboto Bold"/>
              </a:rPr>
              <a:t>Leads</a:t>
            </a:r>
          </a:p>
        </p:txBody>
      </p:sp>
      <p:sp>
        <p:nvSpPr>
          <p:cNvPr id="37" name="TextBox 37"/>
          <p:cNvSpPr txBox="1"/>
          <p:nvPr/>
        </p:nvSpPr>
        <p:spPr>
          <a:xfrm>
            <a:off x="4303402" y="2218769"/>
            <a:ext cx="4133715" cy="316230"/>
          </a:xfrm>
          <a:prstGeom prst="rect">
            <a:avLst/>
          </a:prstGeom>
        </p:spPr>
        <p:txBody>
          <a:bodyPr lIns="0" tIns="0" rIns="0" bIns="0" rtlCol="0" anchor="t">
            <a:spAutoFit/>
          </a:bodyPr>
          <a:lstStyle/>
          <a:p>
            <a:pPr marL="0" lvl="0" indent="0" algn="ctr">
              <a:lnSpc>
                <a:spcPts val="2519"/>
              </a:lnSpc>
            </a:pPr>
            <a:r>
              <a:rPr lang="en-US" sz="1799">
                <a:solidFill>
                  <a:srgbClr val="FFFFFF"/>
                </a:solidFill>
                <a:latin typeface="Roboto"/>
                <a:ea typeface="Roboto"/>
                <a:cs typeface="Roboto"/>
                <a:sym typeface="Roboto"/>
              </a:rPr>
              <a:t>Track all prospect contacts and sources</a:t>
            </a:r>
          </a:p>
        </p:txBody>
      </p:sp>
      <p:sp>
        <p:nvSpPr>
          <p:cNvPr id="38" name="TextBox 38"/>
          <p:cNvSpPr txBox="1"/>
          <p:nvPr/>
        </p:nvSpPr>
        <p:spPr>
          <a:xfrm>
            <a:off x="2007586" y="3938937"/>
            <a:ext cx="1013790" cy="772630"/>
          </a:xfrm>
          <a:prstGeom prst="rect">
            <a:avLst/>
          </a:prstGeom>
        </p:spPr>
        <p:txBody>
          <a:bodyPr lIns="0" tIns="0" rIns="0" bIns="0" rtlCol="0" anchor="t">
            <a:spAutoFit/>
          </a:bodyPr>
          <a:lstStyle/>
          <a:p>
            <a:pPr marL="0" lvl="0" indent="0" algn="ctr">
              <a:lnSpc>
                <a:spcPts val="3089"/>
              </a:lnSpc>
            </a:pPr>
            <a:r>
              <a:rPr lang="en-US" sz="2206" b="1">
                <a:solidFill>
                  <a:srgbClr val="FFFFFF"/>
                </a:solidFill>
                <a:latin typeface="Roboto Bold"/>
                <a:ea typeface="Roboto Bold"/>
                <a:cs typeface="Roboto Bold"/>
                <a:sym typeface="Roboto Bold"/>
              </a:rPr>
              <a:t>Interactions</a:t>
            </a:r>
          </a:p>
        </p:txBody>
      </p:sp>
      <p:sp>
        <p:nvSpPr>
          <p:cNvPr id="39" name="TextBox 39"/>
          <p:cNvSpPr txBox="1"/>
          <p:nvPr/>
        </p:nvSpPr>
        <p:spPr>
          <a:xfrm>
            <a:off x="3765929" y="3995528"/>
            <a:ext cx="4626854" cy="316230"/>
          </a:xfrm>
          <a:prstGeom prst="rect">
            <a:avLst/>
          </a:prstGeom>
        </p:spPr>
        <p:txBody>
          <a:bodyPr lIns="0" tIns="0" rIns="0" bIns="0" rtlCol="0" anchor="t">
            <a:spAutoFit/>
          </a:bodyPr>
          <a:lstStyle/>
          <a:p>
            <a:pPr marL="0" lvl="0" indent="0" algn="ctr">
              <a:lnSpc>
                <a:spcPts val="2519"/>
              </a:lnSpc>
            </a:pPr>
            <a:r>
              <a:rPr lang="en-US" sz="1799">
                <a:solidFill>
                  <a:srgbClr val="FFFFFF"/>
                </a:solidFill>
                <a:latin typeface="Roboto"/>
                <a:ea typeface="Roboto"/>
                <a:cs typeface="Roboto"/>
                <a:sym typeface="Roboto"/>
              </a:rPr>
              <a:t>Log touchpoints and engagement history</a:t>
            </a:r>
          </a:p>
        </p:txBody>
      </p:sp>
      <p:sp>
        <p:nvSpPr>
          <p:cNvPr id="40" name="TextBox 40"/>
          <p:cNvSpPr txBox="1"/>
          <p:nvPr/>
        </p:nvSpPr>
        <p:spPr>
          <a:xfrm>
            <a:off x="2007586" y="5677344"/>
            <a:ext cx="1471369" cy="382105"/>
          </a:xfrm>
          <a:prstGeom prst="rect">
            <a:avLst/>
          </a:prstGeom>
        </p:spPr>
        <p:txBody>
          <a:bodyPr lIns="0" tIns="0" rIns="0" bIns="0" rtlCol="0" anchor="t">
            <a:spAutoFit/>
          </a:bodyPr>
          <a:lstStyle/>
          <a:p>
            <a:pPr marL="0" lvl="0" indent="0" algn="ctr">
              <a:lnSpc>
                <a:spcPts val="3089"/>
              </a:lnSpc>
            </a:pPr>
            <a:r>
              <a:rPr lang="en-US" sz="2206" b="1">
                <a:solidFill>
                  <a:srgbClr val="FFFFFF"/>
                </a:solidFill>
                <a:latin typeface="Roboto Bold"/>
                <a:ea typeface="Roboto Bold"/>
                <a:cs typeface="Roboto Bold"/>
                <a:sym typeface="Roboto Bold"/>
              </a:rPr>
              <a:t>Progress</a:t>
            </a:r>
          </a:p>
        </p:txBody>
      </p:sp>
      <p:sp>
        <p:nvSpPr>
          <p:cNvPr id="41" name="TextBox 41"/>
          <p:cNvSpPr txBox="1"/>
          <p:nvPr/>
        </p:nvSpPr>
        <p:spPr>
          <a:xfrm>
            <a:off x="4596963" y="5710281"/>
            <a:ext cx="3856195" cy="316230"/>
          </a:xfrm>
          <a:prstGeom prst="rect">
            <a:avLst/>
          </a:prstGeom>
        </p:spPr>
        <p:txBody>
          <a:bodyPr lIns="0" tIns="0" rIns="0" bIns="0" rtlCol="0" anchor="t">
            <a:spAutoFit/>
          </a:bodyPr>
          <a:lstStyle/>
          <a:p>
            <a:pPr marL="0" lvl="0" indent="0" algn="ctr">
              <a:lnSpc>
                <a:spcPts val="2519"/>
              </a:lnSpc>
            </a:pPr>
            <a:r>
              <a:rPr lang="en-US" sz="1799">
                <a:solidFill>
                  <a:srgbClr val="FFFFFF"/>
                </a:solidFill>
                <a:latin typeface="Roboto"/>
                <a:ea typeface="Roboto"/>
                <a:cs typeface="Roboto"/>
                <a:sym typeface="Roboto"/>
              </a:rPr>
              <a:t>Monitor funnel stage advancement</a:t>
            </a:r>
          </a:p>
        </p:txBody>
      </p:sp>
      <p:sp>
        <p:nvSpPr>
          <p:cNvPr id="42" name="TextBox 42"/>
          <p:cNvSpPr txBox="1"/>
          <p:nvPr/>
        </p:nvSpPr>
        <p:spPr>
          <a:xfrm>
            <a:off x="1937780" y="7486187"/>
            <a:ext cx="1582043" cy="382105"/>
          </a:xfrm>
          <a:prstGeom prst="rect">
            <a:avLst/>
          </a:prstGeom>
        </p:spPr>
        <p:txBody>
          <a:bodyPr lIns="0" tIns="0" rIns="0" bIns="0" rtlCol="0" anchor="t">
            <a:spAutoFit/>
          </a:bodyPr>
          <a:lstStyle/>
          <a:p>
            <a:pPr marL="0" lvl="0" indent="0" algn="ctr">
              <a:lnSpc>
                <a:spcPts val="3089"/>
              </a:lnSpc>
            </a:pPr>
            <a:r>
              <a:rPr lang="en-US" sz="2206" b="1">
                <a:solidFill>
                  <a:srgbClr val="FFFFFF"/>
                </a:solidFill>
                <a:latin typeface="Roboto Bold"/>
                <a:ea typeface="Roboto Bold"/>
                <a:cs typeface="Roboto Bold"/>
                <a:sym typeface="Roboto Bold"/>
              </a:rPr>
              <a:t>Scaling</a:t>
            </a:r>
          </a:p>
        </p:txBody>
      </p:sp>
      <p:sp>
        <p:nvSpPr>
          <p:cNvPr id="43" name="TextBox 43"/>
          <p:cNvSpPr txBox="1"/>
          <p:nvPr/>
        </p:nvSpPr>
        <p:spPr>
          <a:xfrm>
            <a:off x="5058322" y="7519124"/>
            <a:ext cx="3394836" cy="316230"/>
          </a:xfrm>
          <a:prstGeom prst="rect">
            <a:avLst/>
          </a:prstGeom>
        </p:spPr>
        <p:txBody>
          <a:bodyPr lIns="0" tIns="0" rIns="0" bIns="0" rtlCol="0" anchor="t">
            <a:spAutoFit/>
          </a:bodyPr>
          <a:lstStyle/>
          <a:p>
            <a:pPr marL="0" lvl="0" indent="0" algn="ctr">
              <a:lnSpc>
                <a:spcPts val="2519"/>
              </a:lnSpc>
            </a:pPr>
            <a:r>
              <a:rPr lang="en-US" sz="1799">
                <a:solidFill>
                  <a:srgbClr val="FFFFFF"/>
                </a:solidFill>
                <a:latin typeface="Roboto"/>
                <a:ea typeface="Roboto"/>
                <a:cs typeface="Roboto"/>
                <a:sym typeface="Roboto"/>
              </a:rPr>
              <a:t>Enable growth and accountability</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191919"/>
        </a:solidFill>
        <a:effectLst/>
      </p:bgPr>
    </p:bg>
    <p:spTree>
      <p:nvGrpSpPr>
        <p:cNvPr id="1" name=""/>
        <p:cNvGrpSpPr/>
        <p:nvPr/>
      </p:nvGrpSpPr>
      <p:grpSpPr>
        <a:xfrm>
          <a:off x="0" y="0"/>
          <a:ext cx="0" cy="0"/>
          <a:chOff x="0" y="0"/>
          <a:chExt cx="0" cy="0"/>
        </a:xfrm>
      </p:grpSpPr>
      <p:grpSp>
        <p:nvGrpSpPr>
          <p:cNvPr id="2" name="Group 2"/>
          <p:cNvGrpSpPr/>
          <p:nvPr/>
        </p:nvGrpSpPr>
        <p:grpSpPr>
          <a:xfrm>
            <a:off x="656386" y="1235680"/>
            <a:ext cx="4816250" cy="5015650"/>
            <a:chOff x="0" y="0"/>
            <a:chExt cx="746163" cy="777055"/>
          </a:xfrm>
        </p:grpSpPr>
        <p:sp>
          <p:nvSpPr>
            <p:cNvPr id="3" name="Freeform 3"/>
            <p:cNvSpPr/>
            <p:nvPr/>
          </p:nvSpPr>
          <p:spPr>
            <a:xfrm>
              <a:off x="0" y="0"/>
              <a:ext cx="746163" cy="777055"/>
            </a:xfrm>
            <a:custGeom>
              <a:avLst/>
              <a:gdLst/>
              <a:ahLst/>
              <a:cxnLst/>
              <a:rect l="l" t="t" r="r" b="b"/>
              <a:pathLst>
                <a:path w="746163" h="777055">
                  <a:moveTo>
                    <a:pt x="0" y="0"/>
                  </a:moveTo>
                  <a:lnTo>
                    <a:pt x="746163" y="0"/>
                  </a:lnTo>
                  <a:lnTo>
                    <a:pt x="746163" y="777055"/>
                  </a:lnTo>
                  <a:lnTo>
                    <a:pt x="0" y="777055"/>
                  </a:lnTo>
                  <a:close/>
                </a:path>
              </a:pathLst>
            </a:custGeom>
            <a:blipFill>
              <a:blip r:embed="rId2"/>
              <a:stretch>
                <a:fillRect l="-2070" r="-2070"/>
              </a:stretch>
            </a:blipFill>
          </p:spPr>
          <p:txBody>
            <a:bodyPr/>
            <a:lstStyle/>
            <a:p>
              <a:endParaRPr lang="en-US"/>
            </a:p>
          </p:txBody>
        </p:sp>
      </p:grpSp>
      <p:grpSp>
        <p:nvGrpSpPr>
          <p:cNvPr id="4" name="Group 4"/>
          <p:cNvGrpSpPr/>
          <p:nvPr/>
        </p:nvGrpSpPr>
        <p:grpSpPr>
          <a:xfrm>
            <a:off x="5905192" y="1235680"/>
            <a:ext cx="4816250" cy="5015650"/>
            <a:chOff x="0" y="0"/>
            <a:chExt cx="746163" cy="777055"/>
          </a:xfrm>
        </p:grpSpPr>
        <p:sp>
          <p:nvSpPr>
            <p:cNvPr id="5" name="Freeform 5"/>
            <p:cNvSpPr/>
            <p:nvPr/>
          </p:nvSpPr>
          <p:spPr>
            <a:xfrm>
              <a:off x="0" y="0"/>
              <a:ext cx="746163" cy="777055"/>
            </a:xfrm>
            <a:custGeom>
              <a:avLst/>
              <a:gdLst/>
              <a:ahLst/>
              <a:cxnLst/>
              <a:rect l="l" t="t" r="r" b="b"/>
              <a:pathLst>
                <a:path w="746163" h="777055">
                  <a:moveTo>
                    <a:pt x="0" y="0"/>
                  </a:moveTo>
                  <a:lnTo>
                    <a:pt x="746163" y="0"/>
                  </a:lnTo>
                  <a:lnTo>
                    <a:pt x="746163" y="777055"/>
                  </a:lnTo>
                  <a:lnTo>
                    <a:pt x="0" y="777055"/>
                  </a:lnTo>
                  <a:close/>
                </a:path>
              </a:pathLst>
            </a:custGeom>
            <a:blipFill>
              <a:blip r:embed="rId3"/>
              <a:stretch>
                <a:fillRect l="-2070" r="-2070"/>
              </a:stretch>
            </a:blipFill>
          </p:spPr>
          <p:txBody>
            <a:bodyPr/>
            <a:lstStyle/>
            <a:p>
              <a:endParaRPr lang="en-US"/>
            </a:p>
          </p:txBody>
        </p:sp>
      </p:grpSp>
      <p:sp>
        <p:nvSpPr>
          <p:cNvPr id="6" name="AutoShape 6"/>
          <p:cNvSpPr/>
          <p:nvPr/>
        </p:nvSpPr>
        <p:spPr>
          <a:xfrm flipH="1">
            <a:off x="11530353" y="6860417"/>
            <a:ext cx="5037066" cy="0"/>
          </a:xfrm>
          <a:prstGeom prst="line">
            <a:avLst/>
          </a:prstGeom>
          <a:ln w="19050" cap="flat">
            <a:solidFill>
              <a:srgbClr val="E07B5B"/>
            </a:solidFill>
            <a:prstDash val="solid"/>
            <a:headEnd type="none" w="sm" len="sm"/>
            <a:tailEnd type="none" w="sm" len="sm"/>
          </a:ln>
        </p:spPr>
        <p:txBody>
          <a:bodyPr/>
          <a:lstStyle/>
          <a:p>
            <a:endParaRPr lang="en-US"/>
          </a:p>
        </p:txBody>
      </p:sp>
      <p:sp>
        <p:nvSpPr>
          <p:cNvPr id="7" name="AutoShape 7"/>
          <p:cNvSpPr/>
          <p:nvPr/>
        </p:nvSpPr>
        <p:spPr>
          <a:xfrm flipH="1">
            <a:off x="11530353" y="8671545"/>
            <a:ext cx="5037066" cy="0"/>
          </a:xfrm>
          <a:prstGeom prst="line">
            <a:avLst/>
          </a:prstGeom>
          <a:ln w="19050" cap="flat">
            <a:solidFill>
              <a:srgbClr val="E07B5B"/>
            </a:solidFill>
            <a:prstDash val="solid"/>
            <a:headEnd type="none" w="sm" len="sm"/>
            <a:tailEnd type="none" w="sm" len="sm"/>
          </a:ln>
        </p:spPr>
        <p:txBody>
          <a:bodyPr/>
          <a:lstStyle/>
          <a:p>
            <a:endParaRPr lang="en-US"/>
          </a:p>
        </p:txBody>
      </p:sp>
      <p:sp>
        <p:nvSpPr>
          <p:cNvPr id="8" name="TextBox 8"/>
          <p:cNvSpPr txBox="1"/>
          <p:nvPr/>
        </p:nvSpPr>
        <p:spPr>
          <a:xfrm>
            <a:off x="11530353" y="1042113"/>
            <a:ext cx="6101261" cy="2076557"/>
          </a:xfrm>
          <a:prstGeom prst="rect">
            <a:avLst/>
          </a:prstGeom>
        </p:spPr>
        <p:txBody>
          <a:bodyPr lIns="0" tIns="0" rIns="0" bIns="0" rtlCol="0" anchor="t">
            <a:spAutoFit/>
          </a:bodyPr>
          <a:lstStyle/>
          <a:p>
            <a:pPr marL="0" lvl="0" indent="0" algn="l">
              <a:lnSpc>
                <a:spcPts val="8394"/>
              </a:lnSpc>
            </a:pPr>
            <a:r>
              <a:rPr lang="en-US" sz="5995" b="1">
                <a:solidFill>
                  <a:srgbClr val="FFFFFF"/>
                </a:solidFill>
                <a:latin typeface="Merriweather Bold"/>
                <a:ea typeface="Merriweather Bold"/>
                <a:cs typeface="Merriweather Bold"/>
                <a:sym typeface="Merriweather Bold"/>
              </a:rPr>
              <a:t>Email Marketing &amp;</a:t>
            </a:r>
          </a:p>
        </p:txBody>
      </p:sp>
      <p:sp>
        <p:nvSpPr>
          <p:cNvPr id="9" name="TextBox 9"/>
          <p:cNvSpPr txBox="1"/>
          <p:nvPr/>
        </p:nvSpPr>
        <p:spPr>
          <a:xfrm>
            <a:off x="11530353" y="3333750"/>
            <a:ext cx="6101261" cy="1809750"/>
          </a:xfrm>
          <a:prstGeom prst="rect">
            <a:avLst/>
          </a:prstGeom>
        </p:spPr>
        <p:txBody>
          <a:bodyPr lIns="0" tIns="0" rIns="0" bIns="0" rtlCol="0" anchor="t">
            <a:spAutoFit/>
          </a:bodyPr>
          <a:lstStyle/>
          <a:p>
            <a:pPr marL="0" lvl="0" indent="0" algn="l">
              <a:lnSpc>
                <a:spcPts val="7194"/>
              </a:lnSpc>
            </a:pPr>
            <a:r>
              <a:rPr lang="en-US" sz="5995" b="1">
                <a:solidFill>
                  <a:srgbClr val="E07B5B"/>
                </a:solidFill>
                <a:latin typeface="Merriweather Bold"/>
                <a:ea typeface="Merriweather Bold"/>
                <a:cs typeface="Merriweather Bold"/>
                <a:sym typeface="Merriweather Bold"/>
              </a:rPr>
              <a:t>Landing Page Strategy</a:t>
            </a:r>
          </a:p>
        </p:txBody>
      </p:sp>
      <p:sp>
        <p:nvSpPr>
          <p:cNvPr id="10" name="AutoShape 10"/>
          <p:cNvSpPr/>
          <p:nvPr/>
        </p:nvSpPr>
        <p:spPr>
          <a:xfrm flipV="1">
            <a:off x="16260391" y="5505970"/>
            <a:ext cx="280087" cy="280087"/>
          </a:xfrm>
          <a:prstGeom prst="line">
            <a:avLst/>
          </a:prstGeom>
          <a:ln w="76200" cap="flat">
            <a:solidFill>
              <a:srgbClr val="E07B5B"/>
            </a:solidFill>
            <a:prstDash val="solid"/>
            <a:headEnd type="none" w="sm" len="sm"/>
            <a:tailEnd type="arrow" w="med" len="sm"/>
          </a:ln>
        </p:spPr>
        <p:txBody>
          <a:bodyPr/>
          <a:lstStyle/>
          <a:p>
            <a:endParaRPr lang="en-US"/>
          </a:p>
        </p:txBody>
      </p:sp>
      <p:sp>
        <p:nvSpPr>
          <p:cNvPr id="11" name="AutoShape 11"/>
          <p:cNvSpPr/>
          <p:nvPr/>
        </p:nvSpPr>
        <p:spPr>
          <a:xfrm flipV="1">
            <a:off x="16260391" y="7319889"/>
            <a:ext cx="280087" cy="280087"/>
          </a:xfrm>
          <a:prstGeom prst="line">
            <a:avLst/>
          </a:prstGeom>
          <a:ln w="76200" cap="flat">
            <a:solidFill>
              <a:srgbClr val="E07B5B"/>
            </a:solidFill>
            <a:prstDash val="solid"/>
            <a:headEnd type="none" w="sm" len="sm"/>
            <a:tailEnd type="arrow" w="med" len="sm"/>
          </a:ln>
        </p:spPr>
        <p:txBody>
          <a:bodyPr/>
          <a:lstStyle/>
          <a:p>
            <a:endParaRPr lang="en-US"/>
          </a:p>
        </p:txBody>
      </p:sp>
      <p:sp>
        <p:nvSpPr>
          <p:cNvPr id="12" name="AutoShape 12"/>
          <p:cNvSpPr/>
          <p:nvPr/>
        </p:nvSpPr>
        <p:spPr>
          <a:xfrm flipV="1">
            <a:off x="616501" y="729939"/>
            <a:ext cx="1259111" cy="0"/>
          </a:xfrm>
          <a:prstGeom prst="line">
            <a:avLst/>
          </a:prstGeom>
          <a:ln w="38100" cap="flat">
            <a:solidFill>
              <a:srgbClr val="E07B5B"/>
            </a:solidFill>
            <a:prstDash val="solid"/>
            <a:headEnd type="none" w="sm" len="sm"/>
            <a:tailEnd type="none" w="sm" len="sm"/>
          </a:ln>
        </p:spPr>
        <p:txBody>
          <a:bodyPr/>
          <a:lstStyle/>
          <a:p>
            <a:endParaRPr lang="en-US"/>
          </a:p>
        </p:txBody>
      </p:sp>
      <p:sp>
        <p:nvSpPr>
          <p:cNvPr id="13" name="AutoShape 13"/>
          <p:cNvSpPr/>
          <p:nvPr/>
        </p:nvSpPr>
        <p:spPr>
          <a:xfrm flipV="1">
            <a:off x="2565517" y="729939"/>
            <a:ext cx="1259111" cy="0"/>
          </a:xfrm>
          <a:prstGeom prst="line">
            <a:avLst/>
          </a:prstGeom>
          <a:ln w="38100" cap="flat">
            <a:solidFill>
              <a:srgbClr val="FFFFFF"/>
            </a:solidFill>
            <a:prstDash val="solid"/>
            <a:headEnd type="none" w="sm" len="sm"/>
            <a:tailEnd type="none" w="sm" len="sm"/>
          </a:ln>
        </p:spPr>
        <p:txBody>
          <a:bodyPr/>
          <a:lstStyle/>
          <a:p>
            <a:endParaRPr lang="en-US"/>
          </a:p>
        </p:txBody>
      </p:sp>
      <p:sp>
        <p:nvSpPr>
          <p:cNvPr id="14" name="AutoShape 14"/>
          <p:cNvSpPr/>
          <p:nvPr/>
        </p:nvSpPr>
        <p:spPr>
          <a:xfrm flipV="1">
            <a:off x="4514532" y="729939"/>
            <a:ext cx="1259111" cy="0"/>
          </a:xfrm>
          <a:prstGeom prst="line">
            <a:avLst/>
          </a:prstGeom>
          <a:ln w="38100" cap="flat">
            <a:solidFill>
              <a:srgbClr val="FFFFFF"/>
            </a:solidFill>
            <a:prstDash val="solid"/>
            <a:headEnd type="none" w="sm" len="sm"/>
            <a:tailEnd type="none" w="sm" len="sm"/>
          </a:ln>
        </p:spPr>
        <p:txBody>
          <a:bodyPr/>
          <a:lstStyle/>
          <a:p>
            <a:endParaRPr lang="en-US"/>
          </a:p>
        </p:txBody>
      </p:sp>
      <p:sp>
        <p:nvSpPr>
          <p:cNvPr id="15" name="TextBox 15"/>
          <p:cNvSpPr txBox="1"/>
          <p:nvPr/>
        </p:nvSpPr>
        <p:spPr>
          <a:xfrm>
            <a:off x="656386" y="6718054"/>
            <a:ext cx="2175337" cy="990600"/>
          </a:xfrm>
          <a:prstGeom prst="rect">
            <a:avLst/>
          </a:prstGeom>
        </p:spPr>
        <p:txBody>
          <a:bodyPr lIns="0" tIns="0" rIns="0" bIns="0" rtlCol="0" anchor="t">
            <a:spAutoFit/>
          </a:bodyPr>
          <a:lstStyle/>
          <a:p>
            <a:pPr marL="0" lvl="0" indent="0" algn="l">
              <a:lnSpc>
                <a:spcPts val="3837"/>
              </a:lnSpc>
            </a:pPr>
            <a:r>
              <a:rPr lang="en-US" sz="3197" b="1">
                <a:solidFill>
                  <a:srgbClr val="FFFFFF"/>
                </a:solidFill>
                <a:latin typeface="Roboto Bold"/>
                <a:ea typeface="Roboto Bold"/>
                <a:cs typeface="Roboto Bold"/>
                <a:sym typeface="Roboto Bold"/>
              </a:rPr>
              <a:t>Platform Options</a:t>
            </a:r>
          </a:p>
        </p:txBody>
      </p:sp>
      <p:sp>
        <p:nvSpPr>
          <p:cNvPr id="16" name="TextBox 16"/>
          <p:cNvSpPr txBox="1"/>
          <p:nvPr/>
        </p:nvSpPr>
        <p:spPr>
          <a:xfrm>
            <a:off x="5905192" y="6718054"/>
            <a:ext cx="3215511" cy="990600"/>
          </a:xfrm>
          <a:prstGeom prst="rect">
            <a:avLst/>
          </a:prstGeom>
        </p:spPr>
        <p:txBody>
          <a:bodyPr lIns="0" tIns="0" rIns="0" bIns="0" rtlCol="0" anchor="t">
            <a:spAutoFit/>
          </a:bodyPr>
          <a:lstStyle/>
          <a:p>
            <a:pPr marL="0" lvl="0" indent="0" algn="l">
              <a:lnSpc>
                <a:spcPts val="3837"/>
              </a:lnSpc>
            </a:pPr>
            <a:r>
              <a:rPr lang="en-US" sz="3197" b="1">
                <a:solidFill>
                  <a:srgbClr val="FFFFFF"/>
                </a:solidFill>
                <a:latin typeface="Roboto Bold"/>
                <a:ea typeface="Roboto Bold"/>
                <a:cs typeface="Roboto Bold"/>
                <a:sym typeface="Roboto Bold"/>
              </a:rPr>
              <a:t>Landing Page Features</a:t>
            </a:r>
          </a:p>
        </p:txBody>
      </p:sp>
      <p:sp>
        <p:nvSpPr>
          <p:cNvPr id="17" name="TextBox 17"/>
          <p:cNvSpPr txBox="1"/>
          <p:nvPr/>
        </p:nvSpPr>
        <p:spPr>
          <a:xfrm>
            <a:off x="656386" y="7768723"/>
            <a:ext cx="4435642" cy="771595"/>
          </a:xfrm>
          <a:prstGeom prst="rect">
            <a:avLst/>
          </a:prstGeom>
        </p:spPr>
        <p:txBody>
          <a:bodyPr lIns="0" tIns="0" rIns="0" bIns="0" rtlCol="0" anchor="t">
            <a:spAutoFit/>
          </a:bodyPr>
          <a:lstStyle/>
          <a:p>
            <a:pPr marL="0" lvl="0" indent="0" algn="l">
              <a:lnSpc>
                <a:spcPts val="2096"/>
              </a:lnSpc>
            </a:pPr>
            <a:r>
              <a:rPr lang="en-US" sz="1497">
                <a:solidFill>
                  <a:srgbClr val="FFFFFF"/>
                </a:solidFill>
                <a:latin typeface="Roboto"/>
                <a:ea typeface="Roboto"/>
                <a:cs typeface="Roboto"/>
                <a:sym typeface="Roboto"/>
              </a:rPr>
              <a:t>Mailchimp or ConvertKit for email automation, segmentation, and campaign management to nurture leads through the recruitment funnel.</a:t>
            </a:r>
          </a:p>
        </p:txBody>
      </p:sp>
      <p:sp>
        <p:nvSpPr>
          <p:cNvPr id="18" name="TextBox 18"/>
          <p:cNvSpPr txBox="1"/>
          <p:nvPr/>
        </p:nvSpPr>
        <p:spPr>
          <a:xfrm>
            <a:off x="5905192" y="7768723"/>
            <a:ext cx="4435642" cy="771595"/>
          </a:xfrm>
          <a:prstGeom prst="rect">
            <a:avLst/>
          </a:prstGeom>
        </p:spPr>
        <p:txBody>
          <a:bodyPr lIns="0" tIns="0" rIns="0" bIns="0" rtlCol="0" anchor="t">
            <a:spAutoFit/>
          </a:bodyPr>
          <a:lstStyle/>
          <a:p>
            <a:pPr marL="0" lvl="0" indent="0" algn="l">
              <a:lnSpc>
                <a:spcPts val="2096"/>
              </a:lnSpc>
            </a:pPr>
            <a:r>
              <a:rPr lang="en-US" sz="1497">
                <a:solidFill>
                  <a:srgbClr val="FFFFFF"/>
                </a:solidFill>
                <a:latin typeface="Roboto"/>
                <a:ea typeface="Roboto"/>
                <a:cs typeface="Roboto"/>
                <a:sym typeface="Roboto"/>
              </a:rPr>
              <a:t>Program overview, participant testimonials, email capture form, and direct application link to convert visitors into applicants.</a:t>
            </a:r>
          </a:p>
        </p:txBody>
      </p:sp>
      <p:sp>
        <p:nvSpPr>
          <p:cNvPr id="19" name="TextBox 19"/>
          <p:cNvSpPr txBox="1"/>
          <p:nvPr/>
        </p:nvSpPr>
        <p:spPr>
          <a:xfrm>
            <a:off x="11530353" y="5256048"/>
            <a:ext cx="3011740" cy="556952"/>
          </a:xfrm>
          <a:prstGeom prst="rect">
            <a:avLst/>
          </a:prstGeom>
        </p:spPr>
        <p:txBody>
          <a:bodyPr lIns="0" tIns="0" rIns="0" bIns="0" rtlCol="0" anchor="t">
            <a:spAutoFit/>
          </a:bodyPr>
          <a:lstStyle/>
          <a:p>
            <a:pPr marL="0" lvl="0" indent="0" algn="l">
              <a:lnSpc>
                <a:spcPts val="4476"/>
              </a:lnSpc>
            </a:pPr>
            <a:r>
              <a:rPr lang="en-US" sz="3197" b="1">
                <a:solidFill>
                  <a:srgbClr val="FFFFFF"/>
                </a:solidFill>
                <a:latin typeface="Roboto Bold"/>
                <a:ea typeface="Roboto Bold"/>
                <a:cs typeface="Roboto Bold"/>
                <a:sym typeface="Roboto Bold"/>
              </a:rPr>
              <a:t>Lead Magnet</a:t>
            </a:r>
          </a:p>
        </p:txBody>
      </p:sp>
      <p:sp>
        <p:nvSpPr>
          <p:cNvPr id="20" name="TextBox 20"/>
          <p:cNvSpPr txBox="1"/>
          <p:nvPr/>
        </p:nvSpPr>
        <p:spPr>
          <a:xfrm>
            <a:off x="11530353" y="5879672"/>
            <a:ext cx="3554557" cy="514420"/>
          </a:xfrm>
          <a:prstGeom prst="rect">
            <a:avLst/>
          </a:prstGeom>
        </p:spPr>
        <p:txBody>
          <a:bodyPr lIns="0" tIns="0" rIns="0" bIns="0" rtlCol="0" anchor="t">
            <a:spAutoFit/>
          </a:bodyPr>
          <a:lstStyle/>
          <a:p>
            <a:pPr marL="0" lvl="0" indent="0" algn="l">
              <a:lnSpc>
                <a:spcPts val="2096"/>
              </a:lnSpc>
            </a:pPr>
            <a:r>
              <a:rPr lang="en-US" sz="1497">
                <a:solidFill>
                  <a:srgbClr val="FFFFFF"/>
                </a:solidFill>
                <a:latin typeface="Roboto"/>
                <a:ea typeface="Roboto"/>
                <a:cs typeface="Roboto"/>
                <a:sym typeface="Roboto"/>
              </a:rPr>
              <a:t>"5 Lessons from the Way of Remembering Journey" - downloadable guide.</a:t>
            </a:r>
          </a:p>
        </p:txBody>
      </p:sp>
      <p:sp>
        <p:nvSpPr>
          <p:cNvPr id="21" name="TextBox 21"/>
          <p:cNvSpPr txBox="1"/>
          <p:nvPr/>
        </p:nvSpPr>
        <p:spPr>
          <a:xfrm>
            <a:off x="11530353" y="7069967"/>
            <a:ext cx="3554557" cy="556952"/>
          </a:xfrm>
          <a:prstGeom prst="rect">
            <a:avLst/>
          </a:prstGeom>
        </p:spPr>
        <p:txBody>
          <a:bodyPr lIns="0" tIns="0" rIns="0" bIns="0" rtlCol="0" anchor="t">
            <a:spAutoFit/>
          </a:bodyPr>
          <a:lstStyle/>
          <a:p>
            <a:pPr marL="0" lvl="0" indent="0" algn="l">
              <a:lnSpc>
                <a:spcPts val="4476"/>
              </a:lnSpc>
            </a:pPr>
            <a:r>
              <a:rPr lang="en-US" sz="3197" b="1">
                <a:solidFill>
                  <a:srgbClr val="FFFFFF"/>
                </a:solidFill>
                <a:latin typeface="Roboto Bold"/>
                <a:ea typeface="Roboto Bold"/>
                <a:cs typeface="Roboto Bold"/>
                <a:sym typeface="Roboto Bold"/>
              </a:rPr>
              <a:t>Email Sequence</a:t>
            </a:r>
          </a:p>
        </p:txBody>
      </p:sp>
      <p:sp>
        <p:nvSpPr>
          <p:cNvPr id="22" name="TextBox 22"/>
          <p:cNvSpPr txBox="1"/>
          <p:nvPr/>
        </p:nvSpPr>
        <p:spPr>
          <a:xfrm>
            <a:off x="11530353" y="7693591"/>
            <a:ext cx="3687222" cy="514420"/>
          </a:xfrm>
          <a:prstGeom prst="rect">
            <a:avLst/>
          </a:prstGeom>
        </p:spPr>
        <p:txBody>
          <a:bodyPr lIns="0" tIns="0" rIns="0" bIns="0" rtlCol="0" anchor="t">
            <a:spAutoFit/>
          </a:bodyPr>
          <a:lstStyle/>
          <a:p>
            <a:pPr marL="0" lvl="0" indent="0" algn="l">
              <a:lnSpc>
                <a:spcPts val="2096"/>
              </a:lnSpc>
            </a:pPr>
            <a:r>
              <a:rPr lang="en-US" sz="1497">
                <a:solidFill>
                  <a:srgbClr val="FFFFFF"/>
                </a:solidFill>
                <a:latin typeface="Roboto"/>
                <a:ea typeface="Roboto"/>
                <a:cs typeface="Roboto"/>
                <a:sym typeface="Roboto"/>
              </a:rPr>
              <a:t>Welcome → Story → Testimonial → Program Overview → Call to Action.</a:t>
            </a:r>
          </a:p>
        </p:txBody>
      </p:sp>
      <p:sp>
        <p:nvSpPr>
          <p:cNvPr id="23" name="Freeform 23"/>
          <p:cNvSpPr/>
          <p:nvPr/>
        </p:nvSpPr>
        <p:spPr>
          <a:xfrm>
            <a:off x="17631614" y="4117079"/>
            <a:ext cx="1563765" cy="1563765"/>
          </a:xfrm>
          <a:custGeom>
            <a:avLst/>
            <a:gdLst/>
            <a:ahLst/>
            <a:cxnLst/>
            <a:rect l="l" t="t" r="r" b="b"/>
            <a:pathLst>
              <a:path w="1563765" h="1563765">
                <a:moveTo>
                  <a:pt x="0" y="0"/>
                </a:moveTo>
                <a:lnTo>
                  <a:pt x="1563765" y="0"/>
                </a:lnTo>
                <a:lnTo>
                  <a:pt x="1563765" y="1563766"/>
                </a:lnTo>
                <a:lnTo>
                  <a:pt x="0" y="15637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24" name="Group 24"/>
          <p:cNvGrpSpPr/>
          <p:nvPr/>
        </p:nvGrpSpPr>
        <p:grpSpPr>
          <a:xfrm>
            <a:off x="17776949" y="6002944"/>
            <a:ext cx="241881" cy="241881"/>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07B5B"/>
            </a:solidFill>
          </p:spPr>
          <p:txBody>
            <a:bodyPr/>
            <a:lstStyle/>
            <a:p>
              <a:endParaRPr lang="en-US"/>
            </a:p>
          </p:txBody>
        </p:sp>
        <p:sp>
          <p:nvSpPr>
            <p:cNvPr id="26" name="TextBox 26"/>
            <p:cNvSpPr txBox="1"/>
            <p:nvPr/>
          </p:nvSpPr>
          <p:spPr>
            <a:xfrm>
              <a:off x="76200" y="19050"/>
              <a:ext cx="660400" cy="717550"/>
            </a:xfrm>
            <a:prstGeom prst="rect">
              <a:avLst/>
            </a:prstGeom>
          </p:spPr>
          <p:txBody>
            <a:bodyPr lIns="50800" tIns="50800" rIns="50800" bIns="50800" rtlCol="0" anchor="ctr"/>
            <a:lstStyle/>
            <a:p>
              <a:pPr marL="0" lvl="0" indent="0" algn="ctr">
                <a:lnSpc>
                  <a:spcPts val="2800"/>
                </a:lnSpc>
              </a:pPr>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191919"/>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7898778" cy="2719887"/>
            <a:chOff x="0" y="0"/>
            <a:chExt cx="1223727" cy="421382"/>
          </a:xfrm>
        </p:grpSpPr>
        <p:sp>
          <p:nvSpPr>
            <p:cNvPr id="3" name="Freeform 3"/>
            <p:cNvSpPr/>
            <p:nvPr/>
          </p:nvSpPr>
          <p:spPr>
            <a:xfrm>
              <a:off x="0" y="0"/>
              <a:ext cx="1223727" cy="421382"/>
            </a:xfrm>
            <a:custGeom>
              <a:avLst/>
              <a:gdLst/>
              <a:ahLst/>
              <a:cxnLst/>
              <a:rect l="l" t="t" r="r" b="b"/>
              <a:pathLst>
                <a:path w="1223727" h="421382">
                  <a:moveTo>
                    <a:pt x="0" y="0"/>
                  </a:moveTo>
                  <a:lnTo>
                    <a:pt x="1223727" y="0"/>
                  </a:lnTo>
                  <a:lnTo>
                    <a:pt x="1223727" y="421382"/>
                  </a:lnTo>
                  <a:lnTo>
                    <a:pt x="0" y="421382"/>
                  </a:lnTo>
                  <a:close/>
                </a:path>
              </a:pathLst>
            </a:custGeom>
            <a:blipFill>
              <a:blip r:embed="rId2"/>
              <a:stretch>
                <a:fillRect t="-32766" b="-32766"/>
              </a:stretch>
            </a:blipFill>
          </p:spPr>
          <p:txBody>
            <a:bodyPr/>
            <a:lstStyle/>
            <a:p>
              <a:endParaRPr lang="en-US"/>
            </a:p>
          </p:txBody>
        </p:sp>
      </p:grpSp>
      <p:grpSp>
        <p:nvGrpSpPr>
          <p:cNvPr id="4" name="Group 4"/>
          <p:cNvGrpSpPr/>
          <p:nvPr/>
        </p:nvGrpSpPr>
        <p:grpSpPr>
          <a:xfrm>
            <a:off x="6274427" y="7402262"/>
            <a:ext cx="10398921" cy="2096343"/>
            <a:chOff x="0" y="0"/>
            <a:chExt cx="1611065" cy="324778"/>
          </a:xfrm>
        </p:grpSpPr>
        <p:sp>
          <p:nvSpPr>
            <p:cNvPr id="5" name="Freeform 5"/>
            <p:cNvSpPr/>
            <p:nvPr/>
          </p:nvSpPr>
          <p:spPr>
            <a:xfrm>
              <a:off x="0" y="0"/>
              <a:ext cx="1611065" cy="324778"/>
            </a:xfrm>
            <a:custGeom>
              <a:avLst/>
              <a:gdLst/>
              <a:ahLst/>
              <a:cxnLst/>
              <a:rect l="l" t="t" r="r" b="b"/>
              <a:pathLst>
                <a:path w="1611065" h="324778">
                  <a:moveTo>
                    <a:pt x="0" y="0"/>
                  </a:moveTo>
                  <a:lnTo>
                    <a:pt x="1611065" y="0"/>
                  </a:lnTo>
                  <a:lnTo>
                    <a:pt x="1611065" y="324778"/>
                  </a:lnTo>
                  <a:lnTo>
                    <a:pt x="0" y="324778"/>
                  </a:lnTo>
                  <a:close/>
                </a:path>
              </a:pathLst>
            </a:custGeom>
            <a:blipFill>
              <a:blip r:embed="rId3"/>
              <a:stretch>
                <a:fillRect t="-91374" b="-91374"/>
              </a:stretch>
            </a:blipFill>
          </p:spPr>
          <p:txBody>
            <a:bodyPr/>
            <a:lstStyle/>
            <a:p>
              <a:endParaRPr lang="en-US"/>
            </a:p>
          </p:txBody>
        </p:sp>
      </p:grpSp>
      <p:sp>
        <p:nvSpPr>
          <p:cNvPr id="6" name="TextBox 6"/>
          <p:cNvSpPr txBox="1"/>
          <p:nvPr/>
        </p:nvSpPr>
        <p:spPr>
          <a:xfrm>
            <a:off x="1028700" y="7604465"/>
            <a:ext cx="4619345" cy="904875"/>
          </a:xfrm>
          <a:prstGeom prst="rect">
            <a:avLst/>
          </a:prstGeom>
        </p:spPr>
        <p:txBody>
          <a:bodyPr lIns="0" tIns="0" rIns="0" bIns="0" rtlCol="0" anchor="t">
            <a:spAutoFit/>
          </a:bodyPr>
          <a:lstStyle/>
          <a:p>
            <a:pPr marL="0" lvl="0" indent="0" algn="l">
              <a:lnSpc>
                <a:spcPts val="7194"/>
              </a:lnSpc>
            </a:pPr>
            <a:r>
              <a:rPr lang="en-US" sz="5995" b="1">
                <a:solidFill>
                  <a:srgbClr val="FFFFFF"/>
                </a:solidFill>
                <a:latin typeface="Merriweather Bold"/>
                <a:ea typeface="Merriweather Bold"/>
                <a:cs typeface="Merriweather Bold"/>
                <a:sym typeface="Merriweather Bold"/>
              </a:rPr>
              <a:t>Storytelling</a:t>
            </a:r>
          </a:p>
        </p:txBody>
      </p:sp>
      <p:sp>
        <p:nvSpPr>
          <p:cNvPr id="7" name="TextBox 7"/>
          <p:cNvSpPr txBox="1"/>
          <p:nvPr/>
        </p:nvSpPr>
        <p:spPr>
          <a:xfrm>
            <a:off x="1028700" y="8518865"/>
            <a:ext cx="4619345" cy="904875"/>
          </a:xfrm>
          <a:prstGeom prst="rect">
            <a:avLst/>
          </a:prstGeom>
        </p:spPr>
        <p:txBody>
          <a:bodyPr lIns="0" tIns="0" rIns="0" bIns="0" rtlCol="0" anchor="t">
            <a:spAutoFit/>
          </a:bodyPr>
          <a:lstStyle/>
          <a:p>
            <a:pPr marL="0" lvl="0" indent="0" algn="l">
              <a:lnSpc>
                <a:spcPts val="7194"/>
              </a:lnSpc>
            </a:pPr>
            <a:r>
              <a:rPr lang="en-US" sz="5995" b="1">
                <a:solidFill>
                  <a:srgbClr val="E07B5B"/>
                </a:solidFill>
                <a:latin typeface="Merriweather Bold"/>
                <a:ea typeface="Merriweather Bold"/>
                <a:cs typeface="Merriweather Bold"/>
                <a:sym typeface="Merriweather Bold"/>
              </a:rPr>
              <a:t>Strategy</a:t>
            </a:r>
          </a:p>
        </p:txBody>
      </p:sp>
      <p:sp>
        <p:nvSpPr>
          <p:cNvPr id="8" name="TextBox 8"/>
          <p:cNvSpPr txBox="1"/>
          <p:nvPr/>
        </p:nvSpPr>
        <p:spPr>
          <a:xfrm>
            <a:off x="8642990" y="909083"/>
            <a:ext cx="2627903" cy="990600"/>
          </a:xfrm>
          <a:prstGeom prst="rect">
            <a:avLst/>
          </a:prstGeom>
        </p:spPr>
        <p:txBody>
          <a:bodyPr lIns="0" tIns="0" rIns="0" bIns="0" rtlCol="0" anchor="t">
            <a:spAutoFit/>
          </a:bodyPr>
          <a:lstStyle/>
          <a:p>
            <a:pPr marL="0" lvl="0" indent="0" algn="l">
              <a:lnSpc>
                <a:spcPts val="3837"/>
              </a:lnSpc>
            </a:pPr>
            <a:r>
              <a:rPr lang="en-US" sz="3197" b="1">
                <a:solidFill>
                  <a:srgbClr val="FFFFFF"/>
                </a:solidFill>
                <a:latin typeface="Roboto Bold"/>
                <a:ea typeface="Roboto Bold"/>
                <a:cs typeface="Roboto Bold"/>
                <a:sym typeface="Roboto Bold"/>
              </a:rPr>
              <a:t>Our Narrative Approach</a:t>
            </a:r>
          </a:p>
        </p:txBody>
      </p:sp>
      <p:sp>
        <p:nvSpPr>
          <p:cNvPr id="9" name="TextBox 9"/>
          <p:cNvSpPr txBox="1"/>
          <p:nvPr/>
        </p:nvSpPr>
        <p:spPr>
          <a:xfrm>
            <a:off x="11863187" y="880508"/>
            <a:ext cx="5669960" cy="1553877"/>
          </a:xfrm>
          <a:prstGeom prst="rect">
            <a:avLst/>
          </a:prstGeom>
        </p:spPr>
        <p:txBody>
          <a:bodyPr lIns="0" tIns="0" rIns="0" bIns="0" rtlCol="0" anchor="t">
            <a:spAutoFit/>
          </a:bodyPr>
          <a:lstStyle/>
          <a:p>
            <a:pPr marL="0" lvl="0" indent="0" algn="l">
              <a:lnSpc>
                <a:spcPts val="3078"/>
              </a:lnSpc>
            </a:pPr>
            <a:r>
              <a:rPr lang="en-US" sz="2198">
                <a:solidFill>
                  <a:srgbClr val="FFFFFF"/>
                </a:solidFill>
                <a:latin typeface="Roboto"/>
                <a:ea typeface="Roboto"/>
                <a:cs typeface="Roboto"/>
                <a:sym typeface="Roboto"/>
              </a:rPr>
              <a:t>Authentic storytelling connects hearts and minds, transforming supporters into advocates through shared experiences of cultural awakening and personal growth.</a:t>
            </a:r>
          </a:p>
        </p:txBody>
      </p:sp>
      <p:grpSp>
        <p:nvGrpSpPr>
          <p:cNvPr id="10" name="Group 10"/>
          <p:cNvGrpSpPr/>
          <p:nvPr/>
        </p:nvGrpSpPr>
        <p:grpSpPr>
          <a:xfrm>
            <a:off x="-28575" y="3800488"/>
            <a:ext cx="5931575" cy="2864098"/>
            <a:chOff x="0" y="0"/>
            <a:chExt cx="7908767" cy="3818798"/>
          </a:xfrm>
        </p:grpSpPr>
        <p:sp>
          <p:nvSpPr>
            <p:cNvPr id="11" name="TextBox 11"/>
            <p:cNvSpPr txBox="1"/>
            <p:nvPr/>
          </p:nvSpPr>
          <p:spPr>
            <a:xfrm>
              <a:off x="0" y="-152400"/>
              <a:ext cx="3045258" cy="1773956"/>
            </a:xfrm>
            <a:prstGeom prst="rect">
              <a:avLst/>
            </a:prstGeom>
          </p:spPr>
          <p:txBody>
            <a:bodyPr lIns="0" tIns="0" rIns="0" bIns="0" rtlCol="0" anchor="t">
              <a:spAutoFit/>
            </a:bodyPr>
            <a:lstStyle/>
            <a:p>
              <a:pPr marL="0" lvl="0" indent="0" algn="r">
                <a:lnSpc>
                  <a:spcPts val="11192"/>
                </a:lnSpc>
              </a:pPr>
              <a:r>
                <a:rPr lang="en-US" sz="7994" b="1">
                  <a:solidFill>
                    <a:srgbClr val="FFFFFF">
                      <a:alpha val="19608"/>
                    </a:srgbClr>
                  </a:solidFill>
                  <a:latin typeface="Roboto Bold"/>
                  <a:ea typeface="Roboto Bold"/>
                  <a:cs typeface="Roboto Bold"/>
                  <a:sym typeface="Roboto Bold"/>
                </a:rPr>
                <a:t>01</a:t>
              </a:r>
            </a:p>
          </p:txBody>
        </p:sp>
        <p:sp>
          <p:nvSpPr>
            <p:cNvPr id="12" name="TextBox 12"/>
            <p:cNvSpPr txBox="1"/>
            <p:nvPr/>
          </p:nvSpPr>
          <p:spPr>
            <a:xfrm>
              <a:off x="3155178" y="230906"/>
              <a:ext cx="4581112" cy="666750"/>
            </a:xfrm>
            <a:prstGeom prst="rect">
              <a:avLst/>
            </a:prstGeom>
          </p:spPr>
          <p:txBody>
            <a:bodyPr lIns="0" tIns="0" rIns="0" bIns="0" rtlCol="0" anchor="t">
              <a:spAutoFit/>
            </a:bodyPr>
            <a:lstStyle/>
            <a:p>
              <a:pPr marL="0" lvl="0" indent="0" algn="l">
                <a:lnSpc>
                  <a:spcPts val="3837"/>
                </a:lnSpc>
              </a:pPr>
              <a:r>
                <a:rPr lang="en-US" sz="3197" b="1">
                  <a:solidFill>
                    <a:srgbClr val="FFFFFF"/>
                  </a:solidFill>
                  <a:latin typeface="Roboto Bold"/>
                  <a:ea typeface="Roboto Bold"/>
                  <a:cs typeface="Roboto Bold"/>
                  <a:sym typeface="Roboto Bold"/>
                </a:rPr>
                <a:t>Content Themes</a:t>
              </a:r>
            </a:p>
          </p:txBody>
        </p:sp>
        <p:sp>
          <p:nvSpPr>
            <p:cNvPr id="13" name="TextBox 13"/>
            <p:cNvSpPr txBox="1"/>
            <p:nvPr/>
          </p:nvSpPr>
          <p:spPr>
            <a:xfrm>
              <a:off x="3155178" y="1736590"/>
              <a:ext cx="4753589" cy="2082208"/>
            </a:xfrm>
            <a:prstGeom prst="rect">
              <a:avLst/>
            </a:prstGeom>
          </p:spPr>
          <p:txBody>
            <a:bodyPr lIns="0" tIns="0" rIns="0" bIns="0" rtlCol="0" anchor="t">
              <a:spAutoFit/>
            </a:bodyPr>
            <a:lstStyle/>
            <a:p>
              <a:pPr marL="0" lvl="0" indent="0" algn="l">
                <a:lnSpc>
                  <a:spcPts val="2518"/>
                </a:lnSpc>
              </a:pPr>
              <a:r>
                <a:rPr lang="en-US" sz="1798">
                  <a:solidFill>
                    <a:srgbClr val="FFFFFF"/>
                  </a:solidFill>
                  <a:latin typeface="Roboto"/>
                  <a:ea typeface="Roboto"/>
                  <a:cs typeface="Roboto"/>
                  <a:sym typeface="Roboto"/>
                </a:rPr>
                <a:t>Personal transformation journeys, cultural learning discoveries, and community connection stories that resonate with prospective participants and donors alike.</a:t>
              </a:r>
            </a:p>
          </p:txBody>
        </p:sp>
      </p:grpSp>
      <p:grpSp>
        <p:nvGrpSpPr>
          <p:cNvPr id="14" name="Group 14"/>
          <p:cNvGrpSpPr/>
          <p:nvPr/>
        </p:nvGrpSpPr>
        <p:grpSpPr>
          <a:xfrm>
            <a:off x="5002968" y="3800488"/>
            <a:ext cx="5994392" cy="2864098"/>
            <a:chOff x="0" y="0"/>
            <a:chExt cx="7992522" cy="3818798"/>
          </a:xfrm>
        </p:grpSpPr>
        <p:sp>
          <p:nvSpPr>
            <p:cNvPr id="15" name="TextBox 15"/>
            <p:cNvSpPr txBox="1"/>
            <p:nvPr/>
          </p:nvSpPr>
          <p:spPr>
            <a:xfrm>
              <a:off x="0" y="-152400"/>
              <a:ext cx="3045258" cy="1773956"/>
            </a:xfrm>
            <a:prstGeom prst="rect">
              <a:avLst/>
            </a:prstGeom>
          </p:spPr>
          <p:txBody>
            <a:bodyPr lIns="0" tIns="0" rIns="0" bIns="0" rtlCol="0" anchor="t">
              <a:spAutoFit/>
            </a:bodyPr>
            <a:lstStyle/>
            <a:p>
              <a:pPr marL="0" lvl="0" indent="0" algn="r">
                <a:lnSpc>
                  <a:spcPts val="11192"/>
                </a:lnSpc>
              </a:pPr>
              <a:r>
                <a:rPr lang="en-US" sz="7994" b="1">
                  <a:solidFill>
                    <a:srgbClr val="FFFFFF">
                      <a:alpha val="19608"/>
                    </a:srgbClr>
                  </a:solidFill>
                  <a:latin typeface="Roboto Bold"/>
                  <a:ea typeface="Roboto Bold"/>
                  <a:cs typeface="Roboto Bold"/>
                  <a:sym typeface="Roboto Bold"/>
                </a:rPr>
                <a:t>02</a:t>
              </a:r>
            </a:p>
          </p:txBody>
        </p:sp>
        <p:sp>
          <p:nvSpPr>
            <p:cNvPr id="16" name="TextBox 16"/>
            <p:cNvSpPr txBox="1"/>
            <p:nvPr/>
          </p:nvSpPr>
          <p:spPr>
            <a:xfrm>
              <a:off x="3244743" y="230906"/>
              <a:ext cx="4557401" cy="1314450"/>
            </a:xfrm>
            <a:prstGeom prst="rect">
              <a:avLst/>
            </a:prstGeom>
          </p:spPr>
          <p:txBody>
            <a:bodyPr lIns="0" tIns="0" rIns="0" bIns="0" rtlCol="0" anchor="t">
              <a:spAutoFit/>
            </a:bodyPr>
            <a:lstStyle/>
            <a:p>
              <a:pPr marL="0" lvl="0" indent="0" algn="l">
                <a:lnSpc>
                  <a:spcPts val="3837"/>
                </a:lnSpc>
              </a:pPr>
              <a:r>
                <a:rPr lang="en-US" sz="3197" b="1">
                  <a:solidFill>
                    <a:srgbClr val="FFFFFF"/>
                  </a:solidFill>
                  <a:latin typeface="Roboto Bold"/>
                  <a:ea typeface="Roboto Bold"/>
                  <a:cs typeface="Roboto Bold"/>
                  <a:sym typeface="Roboto Bold"/>
                </a:rPr>
                <a:t>Storytelling Tactics</a:t>
              </a:r>
            </a:p>
          </p:txBody>
        </p:sp>
        <p:sp>
          <p:nvSpPr>
            <p:cNvPr id="17" name="TextBox 17"/>
            <p:cNvSpPr txBox="1"/>
            <p:nvPr/>
          </p:nvSpPr>
          <p:spPr>
            <a:xfrm>
              <a:off x="3244743" y="1736590"/>
              <a:ext cx="4747779" cy="2082208"/>
            </a:xfrm>
            <a:prstGeom prst="rect">
              <a:avLst/>
            </a:prstGeom>
          </p:spPr>
          <p:txBody>
            <a:bodyPr lIns="0" tIns="0" rIns="0" bIns="0" rtlCol="0" anchor="t">
              <a:spAutoFit/>
            </a:bodyPr>
            <a:lstStyle/>
            <a:p>
              <a:pPr marL="0" lvl="0" indent="0" algn="l">
                <a:lnSpc>
                  <a:spcPts val="2518"/>
                </a:lnSpc>
              </a:pPr>
              <a:r>
                <a:rPr lang="en-US" sz="1798">
                  <a:solidFill>
                    <a:srgbClr val="FFFFFF"/>
                  </a:solidFill>
                  <a:latin typeface="Roboto"/>
                  <a:ea typeface="Roboto"/>
                  <a:cs typeface="Roboto"/>
                  <a:sym typeface="Roboto"/>
                </a:rPr>
                <a:t>Video testimonials from alumni, social media clips capturing key moments, written reflections, and ambassador-generated content for authentic voices.</a:t>
              </a:r>
            </a:p>
          </p:txBody>
        </p:sp>
      </p:grpSp>
      <p:grpSp>
        <p:nvGrpSpPr>
          <p:cNvPr id="18" name="Group 18"/>
          <p:cNvGrpSpPr/>
          <p:nvPr/>
        </p:nvGrpSpPr>
        <p:grpSpPr>
          <a:xfrm>
            <a:off x="10034512" y="3800488"/>
            <a:ext cx="6026311" cy="2864098"/>
            <a:chOff x="0" y="0"/>
            <a:chExt cx="8035082" cy="3818798"/>
          </a:xfrm>
        </p:grpSpPr>
        <p:sp>
          <p:nvSpPr>
            <p:cNvPr id="19" name="TextBox 19"/>
            <p:cNvSpPr txBox="1"/>
            <p:nvPr/>
          </p:nvSpPr>
          <p:spPr>
            <a:xfrm>
              <a:off x="0" y="-152400"/>
              <a:ext cx="3045258" cy="1773956"/>
            </a:xfrm>
            <a:prstGeom prst="rect">
              <a:avLst/>
            </a:prstGeom>
          </p:spPr>
          <p:txBody>
            <a:bodyPr lIns="0" tIns="0" rIns="0" bIns="0" rtlCol="0" anchor="t">
              <a:spAutoFit/>
            </a:bodyPr>
            <a:lstStyle/>
            <a:p>
              <a:pPr marL="0" lvl="0" indent="0" algn="r">
                <a:lnSpc>
                  <a:spcPts val="11192"/>
                </a:lnSpc>
              </a:pPr>
              <a:r>
                <a:rPr lang="en-US" sz="7994" b="1">
                  <a:solidFill>
                    <a:srgbClr val="FFFFFF">
                      <a:alpha val="19608"/>
                    </a:srgbClr>
                  </a:solidFill>
                  <a:latin typeface="Roboto Bold"/>
                  <a:ea typeface="Roboto Bold"/>
                  <a:cs typeface="Roboto Bold"/>
                  <a:sym typeface="Roboto Bold"/>
                </a:rPr>
                <a:t>03</a:t>
              </a:r>
            </a:p>
          </p:txBody>
        </p:sp>
        <p:sp>
          <p:nvSpPr>
            <p:cNvPr id="20" name="TextBox 20"/>
            <p:cNvSpPr txBox="1"/>
            <p:nvPr/>
          </p:nvSpPr>
          <p:spPr>
            <a:xfrm>
              <a:off x="3334307" y="230906"/>
              <a:ext cx="4700775" cy="1314450"/>
            </a:xfrm>
            <a:prstGeom prst="rect">
              <a:avLst/>
            </a:prstGeom>
          </p:spPr>
          <p:txBody>
            <a:bodyPr lIns="0" tIns="0" rIns="0" bIns="0" rtlCol="0" anchor="t">
              <a:spAutoFit/>
            </a:bodyPr>
            <a:lstStyle/>
            <a:p>
              <a:pPr marL="0" lvl="0" indent="0" algn="l">
                <a:lnSpc>
                  <a:spcPts val="3837"/>
                </a:lnSpc>
              </a:pPr>
              <a:r>
                <a:rPr lang="en-US" sz="3197" b="1">
                  <a:solidFill>
                    <a:srgbClr val="FFFFFF"/>
                  </a:solidFill>
                  <a:latin typeface="Roboto Bold"/>
                  <a:ea typeface="Roboto Bold"/>
                  <a:cs typeface="Roboto Bold"/>
                  <a:sym typeface="Roboto Bold"/>
                </a:rPr>
                <a:t>Distribution Channels</a:t>
              </a:r>
            </a:p>
          </p:txBody>
        </p:sp>
        <p:sp>
          <p:nvSpPr>
            <p:cNvPr id="21" name="TextBox 21"/>
            <p:cNvSpPr txBox="1"/>
            <p:nvPr/>
          </p:nvSpPr>
          <p:spPr>
            <a:xfrm>
              <a:off x="3334307" y="1736590"/>
              <a:ext cx="4700775" cy="2082208"/>
            </a:xfrm>
            <a:prstGeom prst="rect">
              <a:avLst/>
            </a:prstGeom>
          </p:spPr>
          <p:txBody>
            <a:bodyPr lIns="0" tIns="0" rIns="0" bIns="0" rtlCol="0" anchor="t">
              <a:spAutoFit/>
            </a:bodyPr>
            <a:lstStyle/>
            <a:p>
              <a:pPr marL="0" lvl="0" indent="0" algn="l">
                <a:lnSpc>
                  <a:spcPts val="2518"/>
                </a:lnSpc>
              </a:pPr>
              <a:r>
                <a:rPr lang="en-US" sz="1798">
                  <a:solidFill>
                    <a:srgbClr val="FFFFFF"/>
                  </a:solidFill>
                  <a:latin typeface="Roboto"/>
                  <a:ea typeface="Roboto"/>
                  <a:cs typeface="Roboto"/>
                  <a:sym typeface="Roboto"/>
                </a:rPr>
                <a:t>Weekly storytelling posts across platforms, QR codes on merchandise and ads linking to stories, and integrated content in email campaigns.</a:t>
              </a:r>
            </a:p>
          </p:txBody>
        </p:sp>
      </p:grpSp>
      <p:sp>
        <p:nvSpPr>
          <p:cNvPr id="22" name="AutoShape 22"/>
          <p:cNvSpPr/>
          <p:nvPr/>
        </p:nvSpPr>
        <p:spPr>
          <a:xfrm flipV="1">
            <a:off x="616501" y="729939"/>
            <a:ext cx="1259111" cy="0"/>
          </a:xfrm>
          <a:prstGeom prst="line">
            <a:avLst/>
          </a:prstGeom>
          <a:ln w="38100" cap="flat">
            <a:solidFill>
              <a:srgbClr val="E07B5B"/>
            </a:solidFill>
            <a:prstDash val="solid"/>
            <a:headEnd type="none" w="sm" len="sm"/>
            <a:tailEnd type="none" w="sm" len="sm"/>
          </a:ln>
        </p:spPr>
        <p:txBody>
          <a:bodyPr/>
          <a:lstStyle/>
          <a:p>
            <a:endParaRPr lang="en-US"/>
          </a:p>
        </p:txBody>
      </p:sp>
      <p:sp>
        <p:nvSpPr>
          <p:cNvPr id="23" name="AutoShape 23"/>
          <p:cNvSpPr/>
          <p:nvPr/>
        </p:nvSpPr>
        <p:spPr>
          <a:xfrm flipV="1">
            <a:off x="2565517" y="729939"/>
            <a:ext cx="1259111" cy="0"/>
          </a:xfrm>
          <a:prstGeom prst="line">
            <a:avLst/>
          </a:prstGeom>
          <a:ln w="38100" cap="flat">
            <a:solidFill>
              <a:srgbClr val="FFFFFF"/>
            </a:solidFill>
            <a:prstDash val="solid"/>
            <a:headEnd type="none" w="sm" len="sm"/>
            <a:tailEnd type="none" w="sm" len="sm"/>
          </a:ln>
        </p:spPr>
        <p:txBody>
          <a:bodyPr/>
          <a:lstStyle/>
          <a:p>
            <a:endParaRPr lang="en-US"/>
          </a:p>
        </p:txBody>
      </p:sp>
      <p:sp>
        <p:nvSpPr>
          <p:cNvPr id="24" name="AutoShape 24"/>
          <p:cNvSpPr/>
          <p:nvPr/>
        </p:nvSpPr>
        <p:spPr>
          <a:xfrm flipV="1">
            <a:off x="4514532" y="729939"/>
            <a:ext cx="1259111" cy="0"/>
          </a:xfrm>
          <a:prstGeom prst="line">
            <a:avLst/>
          </a:prstGeom>
          <a:ln w="38100" cap="flat">
            <a:solidFill>
              <a:srgbClr val="FFFFFF"/>
            </a:solidFill>
            <a:prstDash val="solid"/>
            <a:headEnd type="none" w="sm" len="sm"/>
            <a:tailEnd type="none" w="sm" len="sm"/>
          </a:ln>
        </p:spPr>
        <p:txBody>
          <a:bodyPr/>
          <a:lstStyle/>
          <a:p>
            <a:endParaRPr lang="en-US"/>
          </a:p>
        </p:txBody>
      </p:sp>
      <p:sp>
        <p:nvSpPr>
          <p:cNvPr id="25" name="Freeform 25"/>
          <p:cNvSpPr/>
          <p:nvPr/>
        </p:nvSpPr>
        <p:spPr>
          <a:xfrm>
            <a:off x="16540579" y="6507330"/>
            <a:ext cx="992568" cy="992568"/>
          </a:xfrm>
          <a:custGeom>
            <a:avLst/>
            <a:gdLst/>
            <a:ahLst/>
            <a:cxnLst/>
            <a:rect l="l" t="t" r="r" b="b"/>
            <a:pathLst>
              <a:path w="992568" h="992568">
                <a:moveTo>
                  <a:pt x="0" y="0"/>
                </a:moveTo>
                <a:lnTo>
                  <a:pt x="992568" y="0"/>
                </a:lnTo>
                <a:lnTo>
                  <a:pt x="992568" y="992568"/>
                </a:lnTo>
                <a:lnTo>
                  <a:pt x="0" y="9925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26" name="Group 26"/>
          <p:cNvGrpSpPr/>
          <p:nvPr/>
        </p:nvGrpSpPr>
        <p:grpSpPr>
          <a:xfrm>
            <a:off x="16960098" y="7741372"/>
            <a:ext cx="153529" cy="153529"/>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07B5B"/>
            </a:solidFill>
          </p:spPr>
          <p:txBody>
            <a:bodyPr/>
            <a:lstStyle/>
            <a:p>
              <a:endParaRPr lang="en-US"/>
            </a:p>
          </p:txBody>
        </p:sp>
        <p:sp>
          <p:nvSpPr>
            <p:cNvPr id="28" name="TextBox 28"/>
            <p:cNvSpPr txBox="1"/>
            <p:nvPr/>
          </p:nvSpPr>
          <p:spPr>
            <a:xfrm>
              <a:off x="76200" y="19050"/>
              <a:ext cx="660400" cy="717550"/>
            </a:xfrm>
            <a:prstGeom prst="rect">
              <a:avLst/>
            </a:prstGeom>
          </p:spPr>
          <p:txBody>
            <a:bodyPr lIns="50800" tIns="50800" rIns="50800" bIns="50800" rtlCol="0" anchor="ctr"/>
            <a:lstStyle/>
            <a:p>
              <a:pPr marL="0" lvl="0" indent="0" algn="ctr">
                <a:lnSpc>
                  <a:spcPts val="2800"/>
                </a:lnSpc>
              </a:pPr>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191919"/>
        </a:solidFill>
        <a:effectLst/>
      </p:bgPr>
    </p:bg>
    <p:spTree>
      <p:nvGrpSpPr>
        <p:cNvPr id="1" name=""/>
        <p:cNvGrpSpPr/>
        <p:nvPr/>
      </p:nvGrpSpPr>
      <p:grpSpPr>
        <a:xfrm>
          <a:off x="0" y="0"/>
          <a:ext cx="0" cy="0"/>
          <a:chOff x="0" y="0"/>
          <a:chExt cx="0" cy="0"/>
        </a:xfrm>
      </p:grpSpPr>
      <p:sp>
        <p:nvSpPr>
          <p:cNvPr id="2" name="AutoShape 2"/>
          <p:cNvSpPr/>
          <p:nvPr/>
        </p:nvSpPr>
        <p:spPr>
          <a:xfrm flipH="1">
            <a:off x="1108735" y="3176937"/>
            <a:ext cx="7344423" cy="0"/>
          </a:xfrm>
          <a:prstGeom prst="line">
            <a:avLst/>
          </a:prstGeom>
          <a:ln w="38100" cap="flat">
            <a:solidFill>
              <a:srgbClr val="E07B5B"/>
            </a:solidFill>
            <a:prstDash val="solid"/>
            <a:headEnd type="none" w="sm" len="sm"/>
            <a:tailEnd type="none" w="sm" len="sm"/>
          </a:ln>
        </p:spPr>
        <p:txBody>
          <a:bodyPr/>
          <a:lstStyle/>
          <a:p>
            <a:endParaRPr lang="en-US"/>
          </a:p>
        </p:txBody>
      </p:sp>
      <p:sp>
        <p:nvSpPr>
          <p:cNvPr id="3" name="AutoShape 3"/>
          <p:cNvSpPr/>
          <p:nvPr/>
        </p:nvSpPr>
        <p:spPr>
          <a:xfrm flipH="1">
            <a:off x="1092694" y="5011631"/>
            <a:ext cx="7344423" cy="0"/>
          </a:xfrm>
          <a:prstGeom prst="line">
            <a:avLst/>
          </a:prstGeom>
          <a:ln w="38100" cap="flat">
            <a:solidFill>
              <a:srgbClr val="E07B5B"/>
            </a:solidFill>
            <a:prstDash val="solid"/>
            <a:headEnd type="none" w="sm" len="sm"/>
            <a:tailEnd type="none" w="sm" len="sm"/>
          </a:ln>
        </p:spPr>
        <p:txBody>
          <a:bodyPr/>
          <a:lstStyle/>
          <a:p>
            <a:endParaRPr lang="en-US"/>
          </a:p>
        </p:txBody>
      </p:sp>
      <p:sp>
        <p:nvSpPr>
          <p:cNvPr id="4" name="AutoShape 4"/>
          <p:cNvSpPr/>
          <p:nvPr/>
        </p:nvSpPr>
        <p:spPr>
          <a:xfrm flipH="1">
            <a:off x="1092694" y="6846326"/>
            <a:ext cx="7344423" cy="0"/>
          </a:xfrm>
          <a:prstGeom prst="line">
            <a:avLst/>
          </a:prstGeom>
          <a:ln w="38100" cap="flat">
            <a:solidFill>
              <a:srgbClr val="E07B5B"/>
            </a:solidFill>
            <a:prstDash val="solid"/>
            <a:headEnd type="none" w="sm" len="sm"/>
            <a:tailEnd type="none" w="sm" len="sm"/>
          </a:ln>
        </p:spPr>
        <p:txBody>
          <a:bodyPr/>
          <a:lstStyle/>
          <a:p>
            <a:endParaRPr lang="en-US"/>
          </a:p>
        </p:txBody>
      </p:sp>
      <p:sp>
        <p:nvSpPr>
          <p:cNvPr id="5" name="AutoShape 5"/>
          <p:cNvSpPr/>
          <p:nvPr/>
        </p:nvSpPr>
        <p:spPr>
          <a:xfrm flipV="1">
            <a:off x="616501" y="729939"/>
            <a:ext cx="1259111" cy="0"/>
          </a:xfrm>
          <a:prstGeom prst="line">
            <a:avLst/>
          </a:prstGeom>
          <a:ln w="38100" cap="flat">
            <a:solidFill>
              <a:srgbClr val="E07B5B"/>
            </a:solidFill>
            <a:prstDash val="solid"/>
            <a:headEnd type="none" w="sm" len="sm"/>
            <a:tailEnd type="none" w="sm" len="sm"/>
          </a:ln>
        </p:spPr>
        <p:txBody>
          <a:bodyPr/>
          <a:lstStyle/>
          <a:p>
            <a:endParaRPr lang="en-US"/>
          </a:p>
        </p:txBody>
      </p:sp>
      <p:sp>
        <p:nvSpPr>
          <p:cNvPr id="6" name="AutoShape 6"/>
          <p:cNvSpPr/>
          <p:nvPr/>
        </p:nvSpPr>
        <p:spPr>
          <a:xfrm flipV="1">
            <a:off x="2565517" y="729939"/>
            <a:ext cx="1259111" cy="0"/>
          </a:xfrm>
          <a:prstGeom prst="line">
            <a:avLst/>
          </a:prstGeom>
          <a:ln w="38100" cap="flat">
            <a:solidFill>
              <a:srgbClr val="FFFFFF"/>
            </a:solidFill>
            <a:prstDash val="solid"/>
            <a:headEnd type="none" w="sm" len="sm"/>
            <a:tailEnd type="none" w="sm" len="sm"/>
          </a:ln>
        </p:spPr>
        <p:txBody>
          <a:bodyPr/>
          <a:lstStyle/>
          <a:p>
            <a:endParaRPr lang="en-US"/>
          </a:p>
        </p:txBody>
      </p:sp>
      <p:sp>
        <p:nvSpPr>
          <p:cNvPr id="7" name="AutoShape 7"/>
          <p:cNvSpPr/>
          <p:nvPr/>
        </p:nvSpPr>
        <p:spPr>
          <a:xfrm flipV="1">
            <a:off x="4514532" y="729939"/>
            <a:ext cx="1259111" cy="0"/>
          </a:xfrm>
          <a:prstGeom prst="line">
            <a:avLst/>
          </a:prstGeom>
          <a:ln w="38100" cap="flat">
            <a:solidFill>
              <a:srgbClr val="FFFFFF"/>
            </a:solidFill>
            <a:prstDash val="solid"/>
            <a:headEnd type="none" w="sm" len="sm"/>
            <a:tailEnd type="none" w="sm" len="sm"/>
          </a:ln>
        </p:spPr>
        <p:txBody>
          <a:bodyPr/>
          <a:lstStyle/>
          <a:p>
            <a:endParaRPr lang="en-US"/>
          </a:p>
        </p:txBody>
      </p:sp>
      <p:grpSp>
        <p:nvGrpSpPr>
          <p:cNvPr id="8" name="Group 8"/>
          <p:cNvGrpSpPr/>
          <p:nvPr/>
        </p:nvGrpSpPr>
        <p:grpSpPr>
          <a:xfrm>
            <a:off x="9392247" y="1469593"/>
            <a:ext cx="7803059" cy="7424972"/>
            <a:chOff x="0" y="0"/>
            <a:chExt cx="1049689" cy="998828"/>
          </a:xfrm>
        </p:grpSpPr>
        <p:sp>
          <p:nvSpPr>
            <p:cNvPr id="9" name="Freeform 9"/>
            <p:cNvSpPr/>
            <p:nvPr/>
          </p:nvSpPr>
          <p:spPr>
            <a:xfrm>
              <a:off x="0" y="0"/>
              <a:ext cx="1049689" cy="998828"/>
            </a:xfrm>
            <a:custGeom>
              <a:avLst/>
              <a:gdLst/>
              <a:ahLst/>
              <a:cxnLst/>
              <a:rect l="l" t="t" r="r" b="b"/>
              <a:pathLst>
                <a:path w="1049689" h="998828">
                  <a:moveTo>
                    <a:pt x="0" y="0"/>
                  </a:moveTo>
                  <a:lnTo>
                    <a:pt x="1049689" y="0"/>
                  </a:lnTo>
                  <a:lnTo>
                    <a:pt x="1049689" y="998828"/>
                  </a:lnTo>
                  <a:lnTo>
                    <a:pt x="0" y="998828"/>
                  </a:lnTo>
                  <a:close/>
                </a:path>
              </a:pathLst>
            </a:custGeom>
            <a:blipFill>
              <a:blip r:embed="rId2"/>
              <a:stretch>
                <a:fillRect t="-2546" b="-2546"/>
              </a:stretch>
            </a:blipFill>
          </p:spPr>
          <p:txBody>
            <a:bodyPr/>
            <a:lstStyle/>
            <a:p>
              <a:endParaRPr lang="en-US"/>
            </a:p>
          </p:txBody>
        </p:sp>
      </p:grpSp>
      <p:grpSp>
        <p:nvGrpSpPr>
          <p:cNvPr id="10" name="Group 10"/>
          <p:cNvGrpSpPr/>
          <p:nvPr/>
        </p:nvGrpSpPr>
        <p:grpSpPr>
          <a:xfrm>
            <a:off x="9392247" y="3933254"/>
            <a:ext cx="7867053" cy="4961311"/>
            <a:chOff x="0" y="0"/>
            <a:chExt cx="2071981" cy="1306683"/>
          </a:xfrm>
        </p:grpSpPr>
        <p:sp>
          <p:nvSpPr>
            <p:cNvPr id="11" name="Freeform 11"/>
            <p:cNvSpPr/>
            <p:nvPr/>
          </p:nvSpPr>
          <p:spPr>
            <a:xfrm>
              <a:off x="0" y="0"/>
              <a:ext cx="2071981" cy="1306683"/>
            </a:xfrm>
            <a:custGeom>
              <a:avLst/>
              <a:gdLst/>
              <a:ahLst/>
              <a:cxnLst/>
              <a:rect l="l" t="t" r="r" b="b"/>
              <a:pathLst>
                <a:path w="2071981" h="1306683">
                  <a:moveTo>
                    <a:pt x="0" y="0"/>
                  </a:moveTo>
                  <a:lnTo>
                    <a:pt x="2071981" y="0"/>
                  </a:lnTo>
                  <a:lnTo>
                    <a:pt x="2071981" y="1306683"/>
                  </a:lnTo>
                  <a:lnTo>
                    <a:pt x="0" y="1306683"/>
                  </a:lnTo>
                  <a:close/>
                </a:path>
              </a:pathLst>
            </a:custGeom>
            <a:gradFill rotWithShape="1">
              <a:gsLst>
                <a:gs pos="0">
                  <a:srgbClr val="6A6A6A">
                    <a:alpha val="0"/>
                  </a:srgbClr>
                </a:gs>
                <a:gs pos="100000">
                  <a:srgbClr val="191919">
                    <a:alpha val="100000"/>
                  </a:srgbClr>
                </a:gs>
              </a:gsLst>
              <a:lin ang="5400000"/>
            </a:gradFill>
          </p:spPr>
          <p:txBody>
            <a:bodyPr/>
            <a:lstStyle/>
            <a:p>
              <a:endParaRPr lang="en-US"/>
            </a:p>
          </p:txBody>
        </p:sp>
        <p:sp>
          <p:nvSpPr>
            <p:cNvPr id="12" name="TextBox 12"/>
            <p:cNvSpPr txBox="1"/>
            <p:nvPr/>
          </p:nvSpPr>
          <p:spPr>
            <a:xfrm>
              <a:off x="0" y="-57150"/>
              <a:ext cx="2071981" cy="1363833"/>
            </a:xfrm>
            <a:prstGeom prst="rect">
              <a:avLst/>
            </a:prstGeom>
          </p:spPr>
          <p:txBody>
            <a:bodyPr lIns="50800" tIns="50800" rIns="50800" bIns="50800" rtlCol="0" anchor="ctr"/>
            <a:lstStyle/>
            <a:p>
              <a:pPr marL="0" lvl="0" indent="0" algn="ctr">
                <a:lnSpc>
                  <a:spcPts val="2800"/>
                </a:lnSpc>
              </a:pPr>
              <a:endParaRPr/>
            </a:p>
          </p:txBody>
        </p:sp>
      </p:grpSp>
      <p:sp>
        <p:nvSpPr>
          <p:cNvPr id="13" name="Freeform 13"/>
          <p:cNvSpPr/>
          <p:nvPr/>
        </p:nvSpPr>
        <p:spPr>
          <a:xfrm>
            <a:off x="8412067" y="153940"/>
            <a:ext cx="1749521" cy="1749521"/>
          </a:xfrm>
          <a:custGeom>
            <a:avLst/>
            <a:gdLst/>
            <a:ahLst/>
            <a:cxnLst/>
            <a:rect l="l" t="t" r="r" b="b"/>
            <a:pathLst>
              <a:path w="1749521" h="1749521">
                <a:moveTo>
                  <a:pt x="0" y="0"/>
                </a:moveTo>
                <a:lnTo>
                  <a:pt x="1749521" y="0"/>
                </a:lnTo>
                <a:lnTo>
                  <a:pt x="1749521" y="1749520"/>
                </a:lnTo>
                <a:lnTo>
                  <a:pt x="0" y="17495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4" name="Freeform 14"/>
          <p:cNvSpPr/>
          <p:nvPr/>
        </p:nvSpPr>
        <p:spPr>
          <a:xfrm>
            <a:off x="-258259" y="9618522"/>
            <a:ext cx="1749521" cy="1749521"/>
          </a:xfrm>
          <a:custGeom>
            <a:avLst/>
            <a:gdLst/>
            <a:ahLst/>
            <a:cxnLst/>
            <a:rect l="l" t="t" r="r" b="b"/>
            <a:pathLst>
              <a:path w="1749521" h="1749521">
                <a:moveTo>
                  <a:pt x="0" y="0"/>
                </a:moveTo>
                <a:lnTo>
                  <a:pt x="1749521" y="0"/>
                </a:lnTo>
                <a:lnTo>
                  <a:pt x="1749521" y="1749520"/>
                </a:lnTo>
                <a:lnTo>
                  <a:pt x="0" y="17495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5" name="Group 15"/>
          <p:cNvGrpSpPr/>
          <p:nvPr/>
        </p:nvGrpSpPr>
        <p:grpSpPr>
          <a:xfrm>
            <a:off x="1786476" y="9491644"/>
            <a:ext cx="221110" cy="221110"/>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07B5B"/>
            </a:solidFill>
          </p:spPr>
          <p:txBody>
            <a:bodyPr/>
            <a:lstStyle/>
            <a:p>
              <a:endParaRPr lang="en-US"/>
            </a:p>
          </p:txBody>
        </p:sp>
        <p:sp>
          <p:nvSpPr>
            <p:cNvPr id="17" name="TextBox 17"/>
            <p:cNvSpPr txBox="1"/>
            <p:nvPr/>
          </p:nvSpPr>
          <p:spPr>
            <a:xfrm>
              <a:off x="76200" y="19050"/>
              <a:ext cx="660400" cy="717550"/>
            </a:xfrm>
            <a:prstGeom prst="rect">
              <a:avLst/>
            </a:prstGeom>
          </p:spPr>
          <p:txBody>
            <a:bodyPr lIns="50800" tIns="50800" rIns="50800" bIns="50800" rtlCol="0" anchor="ctr"/>
            <a:lstStyle/>
            <a:p>
              <a:pPr marL="0" lvl="0" indent="0" algn="ctr">
                <a:lnSpc>
                  <a:spcPts val="2800"/>
                </a:lnSpc>
              </a:pPr>
              <a:endParaRPr/>
            </a:p>
          </p:txBody>
        </p:sp>
      </p:grpSp>
      <p:grpSp>
        <p:nvGrpSpPr>
          <p:cNvPr id="18" name="Group 18"/>
          <p:cNvGrpSpPr/>
          <p:nvPr/>
        </p:nvGrpSpPr>
        <p:grpSpPr>
          <a:xfrm>
            <a:off x="1168991" y="2298427"/>
            <a:ext cx="442220" cy="442220"/>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07B5B"/>
            </a:solidFill>
          </p:spPr>
          <p:txBody>
            <a:bodyPr/>
            <a:lstStyle/>
            <a:p>
              <a:endParaRPr lang="en-US"/>
            </a:p>
          </p:txBody>
        </p:sp>
        <p:sp>
          <p:nvSpPr>
            <p:cNvPr id="20" name="TextBox 20"/>
            <p:cNvSpPr txBox="1"/>
            <p:nvPr/>
          </p:nvSpPr>
          <p:spPr>
            <a:xfrm>
              <a:off x="76200" y="19050"/>
              <a:ext cx="660400" cy="717550"/>
            </a:xfrm>
            <a:prstGeom prst="rect">
              <a:avLst/>
            </a:prstGeom>
          </p:spPr>
          <p:txBody>
            <a:bodyPr lIns="50800" tIns="50800" rIns="50800" bIns="50800" rtlCol="0" anchor="ctr"/>
            <a:lstStyle/>
            <a:p>
              <a:pPr marL="0" lvl="0" indent="0" algn="ctr">
                <a:lnSpc>
                  <a:spcPts val="2800"/>
                </a:lnSpc>
              </a:pPr>
              <a:endParaRPr/>
            </a:p>
          </p:txBody>
        </p:sp>
      </p:grpSp>
      <p:grpSp>
        <p:nvGrpSpPr>
          <p:cNvPr id="21" name="Group 21"/>
          <p:cNvGrpSpPr/>
          <p:nvPr/>
        </p:nvGrpSpPr>
        <p:grpSpPr>
          <a:xfrm>
            <a:off x="1168991" y="3986562"/>
            <a:ext cx="442220" cy="442220"/>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07B5B"/>
            </a:solidFill>
          </p:spPr>
          <p:txBody>
            <a:bodyPr/>
            <a:lstStyle/>
            <a:p>
              <a:endParaRPr lang="en-US"/>
            </a:p>
          </p:txBody>
        </p:sp>
        <p:sp>
          <p:nvSpPr>
            <p:cNvPr id="23" name="TextBox 23"/>
            <p:cNvSpPr txBox="1"/>
            <p:nvPr/>
          </p:nvSpPr>
          <p:spPr>
            <a:xfrm>
              <a:off x="76200" y="19050"/>
              <a:ext cx="660400" cy="717550"/>
            </a:xfrm>
            <a:prstGeom prst="rect">
              <a:avLst/>
            </a:prstGeom>
          </p:spPr>
          <p:txBody>
            <a:bodyPr lIns="50800" tIns="50800" rIns="50800" bIns="50800" rtlCol="0" anchor="ctr"/>
            <a:lstStyle/>
            <a:p>
              <a:pPr marL="0" lvl="0" indent="0" algn="ctr">
                <a:lnSpc>
                  <a:spcPts val="2800"/>
                </a:lnSpc>
              </a:pPr>
              <a:endParaRPr/>
            </a:p>
          </p:txBody>
        </p:sp>
      </p:grpSp>
      <p:grpSp>
        <p:nvGrpSpPr>
          <p:cNvPr id="24" name="Group 24"/>
          <p:cNvGrpSpPr/>
          <p:nvPr/>
        </p:nvGrpSpPr>
        <p:grpSpPr>
          <a:xfrm>
            <a:off x="1168991" y="5744234"/>
            <a:ext cx="442220" cy="442220"/>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07B5B"/>
            </a:solidFill>
          </p:spPr>
          <p:txBody>
            <a:bodyPr/>
            <a:lstStyle/>
            <a:p>
              <a:endParaRPr lang="en-US"/>
            </a:p>
          </p:txBody>
        </p:sp>
        <p:sp>
          <p:nvSpPr>
            <p:cNvPr id="26" name="TextBox 26"/>
            <p:cNvSpPr txBox="1"/>
            <p:nvPr/>
          </p:nvSpPr>
          <p:spPr>
            <a:xfrm>
              <a:off x="76200" y="19050"/>
              <a:ext cx="660400" cy="717550"/>
            </a:xfrm>
            <a:prstGeom prst="rect">
              <a:avLst/>
            </a:prstGeom>
          </p:spPr>
          <p:txBody>
            <a:bodyPr lIns="50800" tIns="50800" rIns="50800" bIns="50800" rtlCol="0" anchor="ctr"/>
            <a:lstStyle/>
            <a:p>
              <a:pPr marL="0" lvl="0" indent="0" algn="ctr">
                <a:lnSpc>
                  <a:spcPts val="2800"/>
                </a:lnSpc>
              </a:pPr>
              <a:endParaRPr/>
            </a:p>
          </p:txBody>
        </p:sp>
      </p:grpSp>
      <p:grpSp>
        <p:nvGrpSpPr>
          <p:cNvPr id="27" name="Group 27"/>
          <p:cNvGrpSpPr/>
          <p:nvPr/>
        </p:nvGrpSpPr>
        <p:grpSpPr>
          <a:xfrm>
            <a:off x="1168991" y="7533812"/>
            <a:ext cx="442220" cy="442220"/>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07B5B"/>
            </a:solidFill>
          </p:spPr>
          <p:txBody>
            <a:bodyPr/>
            <a:lstStyle/>
            <a:p>
              <a:endParaRPr lang="en-US"/>
            </a:p>
          </p:txBody>
        </p:sp>
        <p:sp>
          <p:nvSpPr>
            <p:cNvPr id="29" name="TextBox 29"/>
            <p:cNvSpPr txBox="1"/>
            <p:nvPr/>
          </p:nvSpPr>
          <p:spPr>
            <a:xfrm>
              <a:off x="76200" y="19050"/>
              <a:ext cx="660400" cy="717550"/>
            </a:xfrm>
            <a:prstGeom prst="rect">
              <a:avLst/>
            </a:prstGeom>
          </p:spPr>
          <p:txBody>
            <a:bodyPr lIns="50800" tIns="50800" rIns="50800" bIns="50800" rtlCol="0" anchor="ctr"/>
            <a:lstStyle/>
            <a:p>
              <a:pPr marL="0" lvl="0" indent="0" algn="ctr">
                <a:lnSpc>
                  <a:spcPts val="2800"/>
                </a:lnSpc>
              </a:pPr>
              <a:endParaRPr/>
            </a:p>
          </p:txBody>
        </p:sp>
      </p:grpSp>
      <p:sp>
        <p:nvSpPr>
          <p:cNvPr id="30" name="Freeform 30"/>
          <p:cNvSpPr/>
          <p:nvPr/>
        </p:nvSpPr>
        <p:spPr>
          <a:xfrm>
            <a:off x="1271261" y="2400697"/>
            <a:ext cx="237680" cy="237680"/>
          </a:xfrm>
          <a:custGeom>
            <a:avLst/>
            <a:gdLst/>
            <a:ahLst/>
            <a:cxnLst/>
            <a:rect l="l" t="t" r="r" b="b"/>
            <a:pathLst>
              <a:path w="237680" h="237680">
                <a:moveTo>
                  <a:pt x="0" y="0"/>
                </a:moveTo>
                <a:lnTo>
                  <a:pt x="237679" y="0"/>
                </a:lnTo>
                <a:lnTo>
                  <a:pt x="237679" y="237679"/>
                </a:lnTo>
                <a:lnTo>
                  <a:pt x="0" y="23767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1" name="Freeform 31"/>
          <p:cNvSpPr/>
          <p:nvPr/>
        </p:nvSpPr>
        <p:spPr>
          <a:xfrm>
            <a:off x="1271261" y="4142114"/>
            <a:ext cx="237680" cy="169644"/>
          </a:xfrm>
          <a:custGeom>
            <a:avLst/>
            <a:gdLst/>
            <a:ahLst/>
            <a:cxnLst/>
            <a:rect l="l" t="t" r="r" b="b"/>
            <a:pathLst>
              <a:path w="237680" h="169644">
                <a:moveTo>
                  <a:pt x="0" y="0"/>
                </a:moveTo>
                <a:lnTo>
                  <a:pt x="237679" y="0"/>
                </a:lnTo>
                <a:lnTo>
                  <a:pt x="237679" y="169644"/>
                </a:lnTo>
                <a:lnTo>
                  <a:pt x="0" y="16964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2" name="Freeform 32"/>
          <p:cNvSpPr/>
          <p:nvPr/>
        </p:nvSpPr>
        <p:spPr>
          <a:xfrm>
            <a:off x="1303648" y="7625163"/>
            <a:ext cx="172904" cy="259519"/>
          </a:xfrm>
          <a:custGeom>
            <a:avLst/>
            <a:gdLst/>
            <a:ahLst/>
            <a:cxnLst/>
            <a:rect l="l" t="t" r="r" b="b"/>
            <a:pathLst>
              <a:path w="172904" h="259519">
                <a:moveTo>
                  <a:pt x="0" y="0"/>
                </a:moveTo>
                <a:lnTo>
                  <a:pt x="172905" y="0"/>
                </a:lnTo>
                <a:lnTo>
                  <a:pt x="172905" y="259518"/>
                </a:lnTo>
                <a:lnTo>
                  <a:pt x="0" y="25951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33" name="Freeform 33"/>
          <p:cNvSpPr/>
          <p:nvPr/>
        </p:nvSpPr>
        <p:spPr>
          <a:xfrm>
            <a:off x="1271261" y="5854599"/>
            <a:ext cx="237680" cy="235087"/>
          </a:xfrm>
          <a:custGeom>
            <a:avLst/>
            <a:gdLst/>
            <a:ahLst/>
            <a:cxnLst/>
            <a:rect l="l" t="t" r="r" b="b"/>
            <a:pathLst>
              <a:path w="237680" h="235087">
                <a:moveTo>
                  <a:pt x="0" y="0"/>
                </a:moveTo>
                <a:lnTo>
                  <a:pt x="237679" y="0"/>
                </a:lnTo>
                <a:lnTo>
                  <a:pt x="237679" y="235087"/>
                </a:lnTo>
                <a:lnTo>
                  <a:pt x="0" y="23508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34" name="TextBox 34"/>
          <p:cNvSpPr txBox="1"/>
          <p:nvPr/>
        </p:nvSpPr>
        <p:spPr>
          <a:xfrm>
            <a:off x="9897625" y="6594586"/>
            <a:ext cx="5151412" cy="1003423"/>
          </a:xfrm>
          <a:prstGeom prst="rect">
            <a:avLst/>
          </a:prstGeom>
        </p:spPr>
        <p:txBody>
          <a:bodyPr lIns="0" tIns="0" rIns="0" bIns="0" rtlCol="0" anchor="t">
            <a:spAutoFit/>
          </a:bodyPr>
          <a:lstStyle/>
          <a:p>
            <a:pPr marL="0" lvl="0" indent="0" algn="l">
              <a:lnSpc>
                <a:spcPts val="8218"/>
              </a:lnSpc>
            </a:pPr>
            <a:r>
              <a:rPr lang="en-US" sz="5870" b="1">
                <a:solidFill>
                  <a:srgbClr val="FFFFFF"/>
                </a:solidFill>
                <a:latin typeface="Merriweather Bold"/>
                <a:ea typeface="Merriweather Bold"/>
                <a:cs typeface="Merriweather Bold"/>
                <a:sym typeface="Merriweather Bold"/>
              </a:rPr>
              <a:t>Next Steps</a:t>
            </a:r>
          </a:p>
        </p:txBody>
      </p:sp>
      <p:sp>
        <p:nvSpPr>
          <p:cNvPr id="35" name="TextBox 35"/>
          <p:cNvSpPr txBox="1"/>
          <p:nvPr/>
        </p:nvSpPr>
        <p:spPr>
          <a:xfrm>
            <a:off x="9897625" y="7509061"/>
            <a:ext cx="5151412" cy="1003423"/>
          </a:xfrm>
          <a:prstGeom prst="rect">
            <a:avLst/>
          </a:prstGeom>
        </p:spPr>
        <p:txBody>
          <a:bodyPr lIns="0" tIns="0" rIns="0" bIns="0" rtlCol="0" anchor="t">
            <a:spAutoFit/>
          </a:bodyPr>
          <a:lstStyle/>
          <a:p>
            <a:pPr marL="0" lvl="0" indent="0" algn="l">
              <a:lnSpc>
                <a:spcPts val="8218"/>
              </a:lnSpc>
            </a:pPr>
            <a:r>
              <a:rPr lang="en-US" sz="5870" b="1">
                <a:solidFill>
                  <a:srgbClr val="E07B5B"/>
                </a:solidFill>
                <a:latin typeface="Merriweather Bold"/>
                <a:ea typeface="Merriweather Bold"/>
                <a:cs typeface="Merriweather Bold"/>
                <a:sym typeface="Merriweather Bold"/>
              </a:rPr>
              <a:t>(30–60 Days)</a:t>
            </a:r>
          </a:p>
        </p:txBody>
      </p:sp>
      <p:sp>
        <p:nvSpPr>
          <p:cNvPr id="36" name="TextBox 36"/>
          <p:cNvSpPr txBox="1"/>
          <p:nvPr/>
        </p:nvSpPr>
        <p:spPr>
          <a:xfrm>
            <a:off x="2007586" y="2353072"/>
            <a:ext cx="1546238" cy="365595"/>
          </a:xfrm>
          <a:prstGeom prst="rect">
            <a:avLst/>
          </a:prstGeom>
        </p:spPr>
        <p:txBody>
          <a:bodyPr lIns="0" tIns="0" rIns="0" bIns="0" rtlCol="0" anchor="t">
            <a:spAutoFit/>
          </a:bodyPr>
          <a:lstStyle/>
          <a:p>
            <a:pPr marL="0" lvl="0" indent="0" algn="ctr">
              <a:lnSpc>
                <a:spcPts val="2949"/>
              </a:lnSpc>
            </a:pPr>
            <a:r>
              <a:rPr lang="en-US" sz="2106" b="1">
                <a:solidFill>
                  <a:srgbClr val="FFFFFF"/>
                </a:solidFill>
                <a:latin typeface="Roboto Bold"/>
                <a:ea typeface="Roboto Bold"/>
                <a:cs typeface="Roboto Bold"/>
                <a:sym typeface="Roboto Bold"/>
              </a:rPr>
              <a:t>Pitch Deck</a:t>
            </a:r>
          </a:p>
        </p:txBody>
      </p:sp>
      <p:sp>
        <p:nvSpPr>
          <p:cNvPr id="37" name="TextBox 37"/>
          <p:cNvSpPr txBox="1"/>
          <p:nvPr/>
        </p:nvSpPr>
        <p:spPr>
          <a:xfrm>
            <a:off x="4980708" y="2362597"/>
            <a:ext cx="3402788" cy="290195"/>
          </a:xfrm>
          <a:prstGeom prst="rect">
            <a:avLst/>
          </a:prstGeom>
        </p:spPr>
        <p:txBody>
          <a:bodyPr lIns="0" tIns="0" rIns="0" bIns="0" rtlCol="0" anchor="t">
            <a:spAutoFit/>
          </a:bodyPr>
          <a:lstStyle/>
          <a:p>
            <a:pPr marL="0" lvl="0" indent="0" algn="ctr">
              <a:lnSpc>
                <a:spcPts val="2379"/>
              </a:lnSpc>
            </a:pPr>
            <a:r>
              <a:rPr lang="en-US" sz="1699">
                <a:solidFill>
                  <a:srgbClr val="FFFFFF"/>
                </a:solidFill>
                <a:latin typeface="Roboto"/>
                <a:ea typeface="Roboto"/>
                <a:cs typeface="Roboto"/>
                <a:sym typeface="Roboto"/>
              </a:rPr>
              <a:t>Finalize fundraising pitch deck</a:t>
            </a:r>
          </a:p>
        </p:txBody>
      </p:sp>
      <p:sp>
        <p:nvSpPr>
          <p:cNvPr id="38" name="TextBox 38"/>
          <p:cNvSpPr txBox="1"/>
          <p:nvPr/>
        </p:nvSpPr>
        <p:spPr>
          <a:xfrm>
            <a:off x="2007586" y="4020326"/>
            <a:ext cx="1817041" cy="365595"/>
          </a:xfrm>
          <a:prstGeom prst="rect">
            <a:avLst/>
          </a:prstGeom>
        </p:spPr>
        <p:txBody>
          <a:bodyPr lIns="0" tIns="0" rIns="0" bIns="0" rtlCol="0" anchor="t">
            <a:spAutoFit/>
          </a:bodyPr>
          <a:lstStyle/>
          <a:p>
            <a:pPr marL="0" lvl="0" indent="0" algn="ctr">
              <a:lnSpc>
                <a:spcPts val="2949"/>
              </a:lnSpc>
            </a:pPr>
            <a:r>
              <a:rPr lang="en-US" sz="2106" b="1">
                <a:solidFill>
                  <a:srgbClr val="FFFFFF"/>
                </a:solidFill>
                <a:latin typeface="Roboto Bold"/>
                <a:ea typeface="Roboto Bold"/>
                <a:cs typeface="Roboto Bold"/>
                <a:sym typeface="Roboto Bold"/>
              </a:rPr>
              <a:t>Ambassadors</a:t>
            </a:r>
          </a:p>
        </p:txBody>
      </p:sp>
      <p:sp>
        <p:nvSpPr>
          <p:cNvPr id="39" name="TextBox 39"/>
          <p:cNvSpPr txBox="1"/>
          <p:nvPr/>
        </p:nvSpPr>
        <p:spPr>
          <a:xfrm>
            <a:off x="4659974" y="4095726"/>
            <a:ext cx="3752094" cy="290195"/>
          </a:xfrm>
          <a:prstGeom prst="rect">
            <a:avLst/>
          </a:prstGeom>
        </p:spPr>
        <p:txBody>
          <a:bodyPr lIns="0" tIns="0" rIns="0" bIns="0" rtlCol="0" anchor="t">
            <a:spAutoFit/>
          </a:bodyPr>
          <a:lstStyle/>
          <a:p>
            <a:pPr marL="0" lvl="0" indent="0" algn="ctr">
              <a:lnSpc>
                <a:spcPts val="2379"/>
              </a:lnSpc>
            </a:pPr>
            <a:r>
              <a:rPr lang="en-US" sz="1699">
                <a:solidFill>
                  <a:srgbClr val="FFFFFF"/>
                </a:solidFill>
                <a:latin typeface="Roboto"/>
                <a:ea typeface="Roboto"/>
                <a:cs typeface="Roboto"/>
                <a:sym typeface="Roboto"/>
              </a:rPr>
              <a:t>Launch campus ambassador program</a:t>
            </a:r>
          </a:p>
        </p:txBody>
      </p:sp>
      <p:sp>
        <p:nvSpPr>
          <p:cNvPr id="40" name="TextBox 40"/>
          <p:cNvSpPr txBox="1"/>
          <p:nvPr/>
        </p:nvSpPr>
        <p:spPr>
          <a:xfrm>
            <a:off x="1875612" y="5724091"/>
            <a:ext cx="1471369" cy="365595"/>
          </a:xfrm>
          <a:prstGeom prst="rect">
            <a:avLst/>
          </a:prstGeom>
        </p:spPr>
        <p:txBody>
          <a:bodyPr lIns="0" tIns="0" rIns="0" bIns="0" rtlCol="0" anchor="t">
            <a:spAutoFit/>
          </a:bodyPr>
          <a:lstStyle/>
          <a:p>
            <a:pPr marL="0" lvl="0" indent="0" algn="ctr">
              <a:lnSpc>
                <a:spcPts val="2949"/>
              </a:lnSpc>
            </a:pPr>
            <a:r>
              <a:rPr lang="en-US" sz="2106" b="1">
                <a:solidFill>
                  <a:srgbClr val="FFFFFF"/>
                </a:solidFill>
                <a:latin typeface="Roboto Bold"/>
                <a:ea typeface="Roboto Bold"/>
                <a:cs typeface="Roboto Bold"/>
                <a:sym typeface="Roboto Bold"/>
              </a:rPr>
              <a:t>Digital</a:t>
            </a:r>
          </a:p>
        </p:txBody>
      </p:sp>
      <p:sp>
        <p:nvSpPr>
          <p:cNvPr id="41" name="TextBox 41"/>
          <p:cNvSpPr txBox="1"/>
          <p:nvPr/>
        </p:nvSpPr>
        <p:spPr>
          <a:xfrm>
            <a:off x="4980708" y="5706134"/>
            <a:ext cx="3431360" cy="290195"/>
          </a:xfrm>
          <a:prstGeom prst="rect">
            <a:avLst/>
          </a:prstGeom>
        </p:spPr>
        <p:txBody>
          <a:bodyPr lIns="0" tIns="0" rIns="0" bIns="0" rtlCol="0" anchor="t">
            <a:spAutoFit/>
          </a:bodyPr>
          <a:lstStyle/>
          <a:p>
            <a:pPr marL="0" lvl="0" indent="0" algn="ctr">
              <a:lnSpc>
                <a:spcPts val="2379"/>
              </a:lnSpc>
            </a:pPr>
            <a:r>
              <a:rPr lang="en-US" sz="1699">
                <a:solidFill>
                  <a:srgbClr val="FFFFFF"/>
                </a:solidFill>
                <a:latin typeface="Roboto"/>
                <a:ea typeface="Roboto"/>
                <a:cs typeface="Roboto"/>
                <a:sym typeface="Roboto"/>
              </a:rPr>
              <a:t>Build landing page &amp; email funnel</a:t>
            </a:r>
          </a:p>
        </p:txBody>
      </p:sp>
      <p:sp>
        <p:nvSpPr>
          <p:cNvPr id="42" name="TextBox 42"/>
          <p:cNvSpPr txBox="1"/>
          <p:nvPr/>
        </p:nvSpPr>
        <p:spPr>
          <a:xfrm>
            <a:off x="2007586" y="7531451"/>
            <a:ext cx="1582043" cy="365595"/>
          </a:xfrm>
          <a:prstGeom prst="rect">
            <a:avLst/>
          </a:prstGeom>
        </p:spPr>
        <p:txBody>
          <a:bodyPr lIns="0" tIns="0" rIns="0" bIns="0" rtlCol="0" anchor="t">
            <a:spAutoFit/>
          </a:bodyPr>
          <a:lstStyle/>
          <a:p>
            <a:pPr marL="0" lvl="0" indent="0" algn="ctr">
              <a:lnSpc>
                <a:spcPts val="2949"/>
              </a:lnSpc>
            </a:pPr>
            <a:r>
              <a:rPr lang="en-US" sz="2106" b="1">
                <a:solidFill>
                  <a:srgbClr val="FFFFFF"/>
                </a:solidFill>
                <a:latin typeface="Roboto Bold"/>
                <a:ea typeface="Roboto Bold"/>
                <a:cs typeface="Roboto Bold"/>
                <a:sym typeface="Roboto Bold"/>
              </a:rPr>
              <a:t>Partnerships</a:t>
            </a:r>
          </a:p>
        </p:txBody>
      </p:sp>
      <p:sp>
        <p:nvSpPr>
          <p:cNvPr id="43" name="TextBox 43"/>
          <p:cNvSpPr txBox="1"/>
          <p:nvPr/>
        </p:nvSpPr>
        <p:spPr>
          <a:xfrm>
            <a:off x="4917297" y="7559909"/>
            <a:ext cx="3494770" cy="290195"/>
          </a:xfrm>
          <a:prstGeom prst="rect">
            <a:avLst/>
          </a:prstGeom>
        </p:spPr>
        <p:txBody>
          <a:bodyPr lIns="0" tIns="0" rIns="0" bIns="0" rtlCol="0" anchor="t">
            <a:spAutoFit/>
          </a:bodyPr>
          <a:lstStyle/>
          <a:p>
            <a:pPr marL="0" lvl="0" indent="0" algn="ctr">
              <a:lnSpc>
                <a:spcPts val="2379"/>
              </a:lnSpc>
            </a:pPr>
            <a:r>
              <a:rPr lang="en-US" sz="1699">
                <a:solidFill>
                  <a:srgbClr val="FFFFFF"/>
                </a:solidFill>
                <a:latin typeface="Roboto"/>
                <a:ea typeface="Roboto"/>
                <a:cs typeface="Roboto"/>
                <a:sym typeface="Roboto"/>
              </a:rPr>
              <a:t>Secure 2–3 university meetings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66" b="-666"/>
            </a:stretch>
          </a:blipFill>
        </p:spPr>
        <p:txBody>
          <a:bodyPr/>
          <a:lstStyle/>
          <a:p>
            <a:endParaRPr lang="en-US"/>
          </a:p>
        </p:txBody>
      </p:sp>
      <p:grpSp>
        <p:nvGrpSpPr>
          <p:cNvPr id="3" name="Group 3"/>
          <p:cNvGrpSpPr/>
          <p:nvPr/>
        </p:nvGrpSpPr>
        <p:grpSpPr>
          <a:xfrm>
            <a:off x="0" y="5325689"/>
            <a:ext cx="18288000" cy="4961311"/>
            <a:chOff x="0" y="0"/>
            <a:chExt cx="4816593" cy="1306683"/>
          </a:xfrm>
        </p:grpSpPr>
        <p:sp>
          <p:nvSpPr>
            <p:cNvPr id="4" name="Freeform 4"/>
            <p:cNvSpPr/>
            <p:nvPr/>
          </p:nvSpPr>
          <p:spPr>
            <a:xfrm>
              <a:off x="0" y="0"/>
              <a:ext cx="4816592" cy="1306683"/>
            </a:xfrm>
            <a:custGeom>
              <a:avLst/>
              <a:gdLst/>
              <a:ahLst/>
              <a:cxnLst/>
              <a:rect l="l" t="t" r="r" b="b"/>
              <a:pathLst>
                <a:path w="4816592" h="1306683">
                  <a:moveTo>
                    <a:pt x="0" y="0"/>
                  </a:moveTo>
                  <a:lnTo>
                    <a:pt x="4816592" y="0"/>
                  </a:lnTo>
                  <a:lnTo>
                    <a:pt x="4816592" y="1306683"/>
                  </a:lnTo>
                  <a:lnTo>
                    <a:pt x="0" y="1306683"/>
                  </a:lnTo>
                  <a:close/>
                </a:path>
              </a:pathLst>
            </a:custGeom>
            <a:gradFill rotWithShape="1">
              <a:gsLst>
                <a:gs pos="0">
                  <a:srgbClr val="6A6A6A">
                    <a:alpha val="0"/>
                  </a:srgbClr>
                </a:gs>
                <a:gs pos="100000">
                  <a:srgbClr val="191919">
                    <a:alpha val="100000"/>
                  </a:srgbClr>
                </a:gs>
              </a:gsLst>
              <a:lin ang="5400000"/>
            </a:gradFill>
          </p:spPr>
          <p:txBody>
            <a:bodyPr/>
            <a:lstStyle/>
            <a:p>
              <a:endParaRPr lang="en-US"/>
            </a:p>
          </p:txBody>
        </p:sp>
        <p:sp>
          <p:nvSpPr>
            <p:cNvPr id="5" name="TextBox 5"/>
            <p:cNvSpPr txBox="1"/>
            <p:nvPr/>
          </p:nvSpPr>
          <p:spPr>
            <a:xfrm>
              <a:off x="0" y="-57150"/>
              <a:ext cx="4816593" cy="1363833"/>
            </a:xfrm>
            <a:prstGeom prst="rect">
              <a:avLst/>
            </a:prstGeom>
          </p:spPr>
          <p:txBody>
            <a:bodyPr lIns="50800" tIns="50800" rIns="50800" bIns="50800" rtlCol="0" anchor="ctr"/>
            <a:lstStyle/>
            <a:p>
              <a:pPr marL="0" lvl="0" indent="0" algn="ctr">
                <a:lnSpc>
                  <a:spcPts val="2800"/>
                </a:lnSpc>
              </a:pPr>
              <a:endParaRPr/>
            </a:p>
          </p:txBody>
        </p:sp>
      </p:grpSp>
      <p:sp>
        <p:nvSpPr>
          <p:cNvPr id="6" name="AutoShape 6"/>
          <p:cNvSpPr/>
          <p:nvPr/>
        </p:nvSpPr>
        <p:spPr>
          <a:xfrm flipV="1">
            <a:off x="6565430" y="2133591"/>
            <a:ext cx="1259111" cy="0"/>
          </a:xfrm>
          <a:prstGeom prst="line">
            <a:avLst/>
          </a:prstGeom>
          <a:ln w="38100" cap="flat">
            <a:solidFill>
              <a:srgbClr val="E07B5B"/>
            </a:solidFill>
            <a:prstDash val="solid"/>
            <a:headEnd type="none" w="sm" len="sm"/>
            <a:tailEnd type="none" w="sm" len="sm"/>
          </a:ln>
        </p:spPr>
        <p:txBody>
          <a:bodyPr/>
          <a:lstStyle/>
          <a:p>
            <a:endParaRPr lang="en-US"/>
          </a:p>
        </p:txBody>
      </p:sp>
      <p:sp>
        <p:nvSpPr>
          <p:cNvPr id="7" name="AutoShape 7"/>
          <p:cNvSpPr/>
          <p:nvPr/>
        </p:nvSpPr>
        <p:spPr>
          <a:xfrm flipV="1">
            <a:off x="8514445" y="2133591"/>
            <a:ext cx="1259111" cy="0"/>
          </a:xfrm>
          <a:prstGeom prst="line">
            <a:avLst/>
          </a:prstGeom>
          <a:ln w="38100" cap="flat">
            <a:solidFill>
              <a:srgbClr val="FFFFFF"/>
            </a:solidFill>
            <a:prstDash val="solid"/>
            <a:headEnd type="none" w="sm" len="sm"/>
            <a:tailEnd type="none" w="sm" len="sm"/>
          </a:ln>
        </p:spPr>
        <p:txBody>
          <a:bodyPr/>
          <a:lstStyle/>
          <a:p>
            <a:endParaRPr lang="en-US"/>
          </a:p>
        </p:txBody>
      </p:sp>
      <p:sp>
        <p:nvSpPr>
          <p:cNvPr id="8" name="AutoShape 8"/>
          <p:cNvSpPr/>
          <p:nvPr/>
        </p:nvSpPr>
        <p:spPr>
          <a:xfrm flipV="1">
            <a:off x="10463460" y="2133591"/>
            <a:ext cx="1259111" cy="0"/>
          </a:xfrm>
          <a:prstGeom prst="line">
            <a:avLst/>
          </a:prstGeom>
          <a:ln w="38100" cap="flat">
            <a:solidFill>
              <a:srgbClr val="FFFFFF"/>
            </a:solidFill>
            <a:prstDash val="solid"/>
            <a:headEnd type="none" w="sm" len="sm"/>
            <a:tailEnd type="none" w="sm" len="sm"/>
          </a:ln>
        </p:spPr>
        <p:txBody>
          <a:bodyPr/>
          <a:lstStyle/>
          <a:p>
            <a:endParaRPr lang="en-US"/>
          </a:p>
        </p:txBody>
      </p:sp>
      <p:sp>
        <p:nvSpPr>
          <p:cNvPr id="9" name="AutoShape 9"/>
          <p:cNvSpPr/>
          <p:nvPr/>
        </p:nvSpPr>
        <p:spPr>
          <a:xfrm>
            <a:off x="4945834" y="5681571"/>
            <a:ext cx="8396332" cy="0"/>
          </a:xfrm>
          <a:prstGeom prst="line">
            <a:avLst/>
          </a:prstGeom>
          <a:ln w="19050" cap="flat">
            <a:solidFill>
              <a:srgbClr val="E07B5B"/>
            </a:solidFill>
            <a:prstDash val="solid"/>
            <a:headEnd type="none" w="sm" len="sm"/>
            <a:tailEnd type="none" w="sm" len="sm"/>
          </a:ln>
        </p:spPr>
        <p:txBody>
          <a:bodyPr/>
          <a:lstStyle/>
          <a:p>
            <a:endParaRPr lang="en-US"/>
          </a:p>
        </p:txBody>
      </p:sp>
      <p:grpSp>
        <p:nvGrpSpPr>
          <p:cNvPr id="10" name="Group 10"/>
          <p:cNvGrpSpPr/>
          <p:nvPr/>
        </p:nvGrpSpPr>
        <p:grpSpPr>
          <a:xfrm>
            <a:off x="7299398" y="7398255"/>
            <a:ext cx="3689204" cy="774204"/>
            <a:chOff x="0" y="0"/>
            <a:chExt cx="971642" cy="203906"/>
          </a:xfrm>
        </p:grpSpPr>
        <p:sp>
          <p:nvSpPr>
            <p:cNvPr id="11" name="Freeform 11"/>
            <p:cNvSpPr/>
            <p:nvPr/>
          </p:nvSpPr>
          <p:spPr>
            <a:xfrm>
              <a:off x="0" y="0"/>
              <a:ext cx="971642" cy="203906"/>
            </a:xfrm>
            <a:custGeom>
              <a:avLst/>
              <a:gdLst/>
              <a:ahLst/>
              <a:cxnLst/>
              <a:rect l="l" t="t" r="r" b="b"/>
              <a:pathLst>
                <a:path w="971642" h="203906">
                  <a:moveTo>
                    <a:pt x="0" y="0"/>
                  </a:moveTo>
                  <a:lnTo>
                    <a:pt x="971642" y="0"/>
                  </a:lnTo>
                  <a:lnTo>
                    <a:pt x="971642" y="203906"/>
                  </a:lnTo>
                  <a:lnTo>
                    <a:pt x="0" y="203906"/>
                  </a:lnTo>
                  <a:close/>
                </a:path>
              </a:pathLst>
            </a:custGeom>
            <a:solidFill>
              <a:srgbClr val="D16C4E"/>
            </a:solidFill>
          </p:spPr>
          <p:txBody>
            <a:bodyPr/>
            <a:lstStyle/>
            <a:p>
              <a:endParaRPr lang="en-US"/>
            </a:p>
          </p:txBody>
        </p:sp>
        <p:sp>
          <p:nvSpPr>
            <p:cNvPr id="12" name="TextBox 12"/>
            <p:cNvSpPr txBox="1"/>
            <p:nvPr/>
          </p:nvSpPr>
          <p:spPr>
            <a:xfrm>
              <a:off x="0" y="-57150"/>
              <a:ext cx="971642" cy="261056"/>
            </a:xfrm>
            <a:prstGeom prst="rect">
              <a:avLst/>
            </a:prstGeom>
          </p:spPr>
          <p:txBody>
            <a:bodyPr lIns="50800" tIns="50800" rIns="50800" bIns="50800" rtlCol="0" anchor="ctr"/>
            <a:lstStyle/>
            <a:p>
              <a:pPr marL="0" lvl="0" indent="0" algn="ctr">
                <a:lnSpc>
                  <a:spcPts val="2800"/>
                </a:lnSpc>
              </a:pPr>
              <a:endParaRPr/>
            </a:p>
          </p:txBody>
        </p:sp>
      </p:grpSp>
      <p:sp>
        <p:nvSpPr>
          <p:cNvPr id="13" name="TextBox 13"/>
          <p:cNvSpPr txBox="1"/>
          <p:nvPr/>
        </p:nvSpPr>
        <p:spPr>
          <a:xfrm>
            <a:off x="5107678" y="2628760"/>
            <a:ext cx="8072645" cy="1900173"/>
          </a:xfrm>
          <a:prstGeom prst="rect">
            <a:avLst/>
          </a:prstGeom>
        </p:spPr>
        <p:txBody>
          <a:bodyPr lIns="0" tIns="0" rIns="0" bIns="0" rtlCol="0" anchor="t">
            <a:spAutoFit/>
          </a:bodyPr>
          <a:lstStyle/>
          <a:p>
            <a:pPr marL="0" lvl="0" indent="0" algn="ctr">
              <a:lnSpc>
                <a:spcPts val="7616"/>
              </a:lnSpc>
            </a:pPr>
            <a:r>
              <a:rPr lang="en-US" sz="5440" b="1">
                <a:solidFill>
                  <a:srgbClr val="FFFFFF"/>
                </a:solidFill>
                <a:latin typeface="Merriweather Bold"/>
                <a:ea typeface="Merriweather Bold"/>
                <a:cs typeface="Merriweather Bold"/>
                <a:sym typeface="Merriweather Bold"/>
              </a:rPr>
              <a:t>Thank You for Walking This Journey With Us</a:t>
            </a:r>
          </a:p>
        </p:txBody>
      </p:sp>
      <p:sp>
        <p:nvSpPr>
          <p:cNvPr id="14" name="TextBox 14"/>
          <p:cNvSpPr txBox="1"/>
          <p:nvPr/>
        </p:nvSpPr>
        <p:spPr>
          <a:xfrm>
            <a:off x="4945834" y="6125026"/>
            <a:ext cx="8396332" cy="1138626"/>
          </a:xfrm>
          <a:prstGeom prst="rect">
            <a:avLst/>
          </a:prstGeom>
        </p:spPr>
        <p:txBody>
          <a:bodyPr lIns="0" tIns="0" rIns="0" bIns="0" rtlCol="0" anchor="t">
            <a:spAutoFit/>
          </a:bodyPr>
          <a:lstStyle/>
          <a:p>
            <a:pPr marL="0" lvl="0" indent="0" algn="ctr">
              <a:lnSpc>
                <a:spcPts val="1816"/>
              </a:lnSpc>
            </a:pPr>
            <a:r>
              <a:rPr lang="en-US" sz="1297">
                <a:solidFill>
                  <a:srgbClr val="FFFFFF"/>
                </a:solidFill>
                <a:latin typeface="Roboto"/>
                <a:ea typeface="Roboto"/>
                <a:cs typeface="Roboto"/>
                <a:sym typeface="Roboto"/>
              </a:rPr>
              <a:t>“When we remember, we reconnect—to history, to one another, and to our shared humanity. The Way of Remembering is more than a program—it is a living pathway to understanding, connection, and global experience.”</a:t>
            </a:r>
          </a:p>
          <a:p>
            <a:pPr marL="0" lvl="0" indent="0" algn="ctr">
              <a:lnSpc>
                <a:spcPts val="1816"/>
              </a:lnSpc>
            </a:pPr>
            <a:endParaRPr lang="en-US" sz="1297">
              <a:solidFill>
                <a:srgbClr val="FFFFFF"/>
              </a:solidFill>
              <a:latin typeface="Roboto"/>
              <a:ea typeface="Roboto"/>
              <a:cs typeface="Roboto"/>
              <a:sym typeface="Roboto"/>
            </a:endParaRPr>
          </a:p>
          <a:p>
            <a:pPr marL="0" lvl="0" indent="0" algn="ctr">
              <a:lnSpc>
                <a:spcPts val="1816"/>
              </a:lnSpc>
            </a:pPr>
            <a:r>
              <a:rPr lang="en-US" sz="1297">
                <a:solidFill>
                  <a:srgbClr val="FFFFFF"/>
                </a:solidFill>
                <a:latin typeface="Roboto"/>
                <a:ea typeface="Roboto"/>
                <a:cs typeface="Roboto"/>
                <a:sym typeface="Roboto"/>
              </a:rPr>
              <a:t>Join us in building this vision.</a:t>
            </a:r>
          </a:p>
          <a:p>
            <a:pPr marL="0" lvl="0" indent="0" algn="ctr">
              <a:lnSpc>
                <a:spcPts val="1816"/>
              </a:lnSpc>
            </a:pPr>
            <a:r>
              <a:rPr lang="en-US" sz="1297">
                <a:solidFill>
                  <a:srgbClr val="FFFFFF"/>
                </a:solidFill>
                <a:latin typeface="Roboto"/>
                <a:ea typeface="Roboto"/>
                <a:cs typeface="Roboto"/>
                <a:sym typeface="Roboto"/>
              </a:rPr>
              <a:t> To explore partnership opportunities, contact: Nehanda Jones, Program Coordinator at nehandajones@gmail.com</a:t>
            </a:r>
          </a:p>
        </p:txBody>
      </p:sp>
      <p:sp>
        <p:nvSpPr>
          <p:cNvPr id="15" name="TextBox 15"/>
          <p:cNvSpPr txBox="1"/>
          <p:nvPr/>
        </p:nvSpPr>
        <p:spPr>
          <a:xfrm>
            <a:off x="7365357" y="7605956"/>
            <a:ext cx="3557286" cy="224226"/>
          </a:xfrm>
          <a:prstGeom prst="rect">
            <a:avLst/>
          </a:prstGeom>
        </p:spPr>
        <p:txBody>
          <a:bodyPr lIns="0" tIns="0" rIns="0" bIns="0" rtlCol="0" anchor="t">
            <a:spAutoFit/>
          </a:bodyPr>
          <a:lstStyle/>
          <a:p>
            <a:pPr marL="0" lvl="0" indent="0" algn="ctr">
              <a:lnSpc>
                <a:spcPts val="1816"/>
              </a:lnSpc>
            </a:pPr>
            <a:r>
              <a:rPr lang="en-US" sz="1297">
                <a:solidFill>
                  <a:srgbClr val="FFFFFF"/>
                </a:solidFill>
                <a:latin typeface="Roboto"/>
                <a:ea typeface="Roboto"/>
                <a:cs typeface="Roboto"/>
                <a:sym typeface="Roboto"/>
              </a:rPr>
              <a:t>www.prometra.org</a:t>
            </a:r>
          </a:p>
        </p:txBody>
      </p:sp>
      <p:sp>
        <p:nvSpPr>
          <p:cNvPr id="16" name="Freeform 16"/>
          <p:cNvSpPr/>
          <p:nvPr/>
        </p:nvSpPr>
        <p:spPr>
          <a:xfrm>
            <a:off x="-2032070" y="7004357"/>
            <a:ext cx="3445538" cy="3445538"/>
          </a:xfrm>
          <a:custGeom>
            <a:avLst/>
            <a:gdLst/>
            <a:ahLst/>
            <a:cxnLst/>
            <a:rect l="l" t="t" r="r" b="b"/>
            <a:pathLst>
              <a:path w="3445538" h="3445538">
                <a:moveTo>
                  <a:pt x="0" y="0"/>
                </a:moveTo>
                <a:lnTo>
                  <a:pt x="3445537" y="0"/>
                </a:lnTo>
                <a:lnTo>
                  <a:pt x="3445537" y="3445538"/>
                </a:lnTo>
                <a:lnTo>
                  <a:pt x="0" y="344553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7" name="Freeform 17"/>
          <p:cNvSpPr/>
          <p:nvPr/>
        </p:nvSpPr>
        <p:spPr>
          <a:xfrm>
            <a:off x="16502383" y="359988"/>
            <a:ext cx="1513834" cy="1513834"/>
          </a:xfrm>
          <a:custGeom>
            <a:avLst/>
            <a:gdLst/>
            <a:ahLst/>
            <a:cxnLst/>
            <a:rect l="l" t="t" r="r" b="b"/>
            <a:pathLst>
              <a:path w="1513834" h="1513834">
                <a:moveTo>
                  <a:pt x="0" y="0"/>
                </a:moveTo>
                <a:lnTo>
                  <a:pt x="1513834" y="0"/>
                </a:lnTo>
                <a:lnTo>
                  <a:pt x="1513834" y="1513835"/>
                </a:lnTo>
                <a:lnTo>
                  <a:pt x="0" y="15138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8" name="Group 18"/>
          <p:cNvGrpSpPr/>
          <p:nvPr/>
        </p:nvGrpSpPr>
        <p:grpSpPr>
          <a:xfrm>
            <a:off x="16667062" y="2133591"/>
            <a:ext cx="221110" cy="221110"/>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07B5B"/>
            </a:solidFill>
          </p:spPr>
          <p:txBody>
            <a:bodyPr/>
            <a:lstStyle/>
            <a:p>
              <a:endParaRPr lang="en-US"/>
            </a:p>
          </p:txBody>
        </p:sp>
        <p:sp>
          <p:nvSpPr>
            <p:cNvPr id="20" name="TextBox 20"/>
            <p:cNvSpPr txBox="1"/>
            <p:nvPr/>
          </p:nvSpPr>
          <p:spPr>
            <a:xfrm>
              <a:off x="76200" y="19050"/>
              <a:ext cx="660400" cy="717550"/>
            </a:xfrm>
            <a:prstGeom prst="rect">
              <a:avLst/>
            </a:prstGeom>
          </p:spPr>
          <p:txBody>
            <a:bodyPr lIns="50800" tIns="50800" rIns="50800" bIns="50800" rtlCol="0" anchor="ctr"/>
            <a:lstStyle/>
            <a:p>
              <a:pPr marL="0" lvl="0" indent="0" algn="ctr">
                <a:lnSpc>
                  <a:spcPts val="2800"/>
                </a:lnSpc>
              </a:pPr>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91919"/>
        </a:solidFill>
        <a:effectLst/>
      </p:bgPr>
    </p:bg>
    <p:spTree>
      <p:nvGrpSpPr>
        <p:cNvPr id="1" name=""/>
        <p:cNvGrpSpPr/>
        <p:nvPr/>
      </p:nvGrpSpPr>
      <p:grpSpPr>
        <a:xfrm>
          <a:off x="0" y="0"/>
          <a:ext cx="0" cy="0"/>
          <a:chOff x="0" y="0"/>
          <a:chExt cx="0" cy="0"/>
        </a:xfrm>
      </p:grpSpPr>
      <p:grpSp>
        <p:nvGrpSpPr>
          <p:cNvPr id="2" name="Group 2"/>
          <p:cNvGrpSpPr/>
          <p:nvPr/>
        </p:nvGrpSpPr>
        <p:grpSpPr>
          <a:xfrm>
            <a:off x="7781071" y="0"/>
            <a:ext cx="10506929" cy="10287000"/>
            <a:chOff x="0" y="0"/>
            <a:chExt cx="1627798" cy="1593725"/>
          </a:xfrm>
        </p:grpSpPr>
        <p:sp>
          <p:nvSpPr>
            <p:cNvPr id="3" name="Freeform 3"/>
            <p:cNvSpPr/>
            <p:nvPr/>
          </p:nvSpPr>
          <p:spPr>
            <a:xfrm>
              <a:off x="0" y="0"/>
              <a:ext cx="1627798" cy="1593725"/>
            </a:xfrm>
            <a:custGeom>
              <a:avLst/>
              <a:gdLst/>
              <a:ahLst/>
              <a:cxnLst/>
              <a:rect l="l" t="t" r="r" b="b"/>
              <a:pathLst>
                <a:path w="1627798" h="1593725">
                  <a:moveTo>
                    <a:pt x="0" y="0"/>
                  </a:moveTo>
                  <a:lnTo>
                    <a:pt x="1627798" y="0"/>
                  </a:lnTo>
                  <a:lnTo>
                    <a:pt x="1627798" y="1593725"/>
                  </a:lnTo>
                  <a:lnTo>
                    <a:pt x="0" y="1593725"/>
                  </a:lnTo>
                  <a:close/>
                </a:path>
              </a:pathLst>
            </a:custGeom>
            <a:blipFill>
              <a:blip r:embed="rId2"/>
              <a:stretch>
                <a:fillRect t="-1068" b="-1068"/>
              </a:stretch>
            </a:blipFill>
          </p:spPr>
          <p:txBody>
            <a:bodyPr/>
            <a:lstStyle/>
            <a:p>
              <a:endParaRPr lang="en-US"/>
            </a:p>
          </p:txBody>
        </p:sp>
      </p:grpSp>
      <p:grpSp>
        <p:nvGrpSpPr>
          <p:cNvPr id="4" name="Group 4"/>
          <p:cNvGrpSpPr/>
          <p:nvPr/>
        </p:nvGrpSpPr>
        <p:grpSpPr>
          <a:xfrm>
            <a:off x="7781071" y="5325689"/>
            <a:ext cx="10506929" cy="4961311"/>
            <a:chOff x="0" y="0"/>
            <a:chExt cx="2767257" cy="1306683"/>
          </a:xfrm>
        </p:grpSpPr>
        <p:sp>
          <p:nvSpPr>
            <p:cNvPr id="5" name="Freeform 5"/>
            <p:cNvSpPr/>
            <p:nvPr/>
          </p:nvSpPr>
          <p:spPr>
            <a:xfrm>
              <a:off x="0" y="0"/>
              <a:ext cx="2767257" cy="1306683"/>
            </a:xfrm>
            <a:custGeom>
              <a:avLst/>
              <a:gdLst/>
              <a:ahLst/>
              <a:cxnLst/>
              <a:rect l="l" t="t" r="r" b="b"/>
              <a:pathLst>
                <a:path w="2767257" h="1306683">
                  <a:moveTo>
                    <a:pt x="0" y="0"/>
                  </a:moveTo>
                  <a:lnTo>
                    <a:pt x="2767257" y="0"/>
                  </a:lnTo>
                  <a:lnTo>
                    <a:pt x="2767257" y="1306683"/>
                  </a:lnTo>
                  <a:lnTo>
                    <a:pt x="0" y="1306683"/>
                  </a:lnTo>
                  <a:close/>
                </a:path>
              </a:pathLst>
            </a:custGeom>
            <a:gradFill rotWithShape="1">
              <a:gsLst>
                <a:gs pos="0">
                  <a:srgbClr val="6A6A6A">
                    <a:alpha val="0"/>
                  </a:srgbClr>
                </a:gs>
                <a:gs pos="100000">
                  <a:srgbClr val="191919">
                    <a:alpha val="100000"/>
                  </a:srgbClr>
                </a:gs>
              </a:gsLst>
              <a:lin ang="5400000"/>
            </a:gradFill>
          </p:spPr>
          <p:txBody>
            <a:bodyPr/>
            <a:lstStyle/>
            <a:p>
              <a:endParaRPr lang="en-US"/>
            </a:p>
          </p:txBody>
        </p:sp>
        <p:sp>
          <p:nvSpPr>
            <p:cNvPr id="6" name="TextBox 6"/>
            <p:cNvSpPr txBox="1"/>
            <p:nvPr/>
          </p:nvSpPr>
          <p:spPr>
            <a:xfrm>
              <a:off x="0" y="-57150"/>
              <a:ext cx="2767257" cy="1363833"/>
            </a:xfrm>
            <a:prstGeom prst="rect">
              <a:avLst/>
            </a:prstGeom>
          </p:spPr>
          <p:txBody>
            <a:bodyPr lIns="50800" tIns="50800" rIns="50800" bIns="50800" rtlCol="0" anchor="ctr"/>
            <a:lstStyle/>
            <a:p>
              <a:pPr marL="0" lvl="0" indent="0" algn="ctr">
                <a:lnSpc>
                  <a:spcPts val="2800"/>
                </a:lnSpc>
              </a:pPr>
              <a:endParaRPr/>
            </a:p>
          </p:txBody>
        </p:sp>
      </p:grpSp>
      <p:sp>
        <p:nvSpPr>
          <p:cNvPr id="7" name="TextBox 7"/>
          <p:cNvSpPr txBox="1"/>
          <p:nvPr/>
        </p:nvSpPr>
        <p:spPr>
          <a:xfrm>
            <a:off x="10147614" y="7162746"/>
            <a:ext cx="5623628" cy="1019282"/>
          </a:xfrm>
          <a:prstGeom prst="rect">
            <a:avLst/>
          </a:prstGeom>
        </p:spPr>
        <p:txBody>
          <a:bodyPr lIns="0" tIns="0" rIns="0" bIns="0" rtlCol="0" anchor="t">
            <a:spAutoFit/>
          </a:bodyPr>
          <a:lstStyle/>
          <a:p>
            <a:pPr marL="0" lvl="0" indent="0" algn="l">
              <a:lnSpc>
                <a:spcPts val="8394"/>
              </a:lnSpc>
            </a:pPr>
            <a:r>
              <a:rPr lang="en-US" sz="5995" b="1">
                <a:solidFill>
                  <a:srgbClr val="FFFFFF"/>
                </a:solidFill>
                <a:latin typeface="Merriweather Bold"/>
                <a:ea typeface="Merriweather Bold"/>
                <a:cs typeface="Merriweather Bold"/>
                <a:sym typeface="Merriweather Bold"/>
              </a:rPr>
              <a:t>Executive</a:t>
            </a:r>
          </a:p>
        </p:txBody>
      </p:sp>
      <p:sp>
        <p:nvSpPr>
          <p:cNvPr id="8" name="TextBox 8"/>
          <p:cNvSpPr txBox="1"/>
          <p:nvPr/>
        </p:nvSpPr>
        <p:spPr>
          <a:xfrm>
            <a:off x="10147614" y="8077220"/>
            <a:ext cx="7259568" cy="1019282"/>
          </a:xfrm>
          <a:prstGeom prst="rect">
            <a:avLst/>
          </a:prstGeom>
        </p:spPr>
        <p:txBody>
          <a:bodyPr lIns="0" tIns="0" rIns="0" bIns="0" rtlCol="0" anchor="t">
            <a:spAutoFit/>
          </a:bodyPr>
          <a:lstStyle/>
          <a:p>
            <a:pPr marL="0" lvl="0" indent="0" algn="l">
              <a:lnSpc>
                <a:spcPts val="8394"/>
              </a:lnSpc>
            </a:pPr>
            <a:r>
              <a:rPr lang="en-US" sz="5995" b="1">
                <a:solidFill>
                  <a:srgbClr val="E07B5B"/>
                </a:solidFill>
                <a:latin typeface="Merriweather Bold"/>
                <a:ea typeface="Merriweather Bold"/>
                <a:cs typeface="Merriweather Bold"/>
                <a:sym typeface="Merriweather Bold"/>
              </a:rPr>
              <a:t>Summary</a:t>
            </a:r>
          </a:p>
        </p:txBody>
      </p:sp>
      <p:sp>
        <p:nvSpPr>
          <p:cNvPr id="9" name="AutoShape 9"/>
          <p:cNvSpPr/>
          <p:nvPr/>
        </p:nvSpPr>
        <p:spPr>
          <a:xfrm flipV="1">
            <a:off x="1087078" y="729939"/>
            <a:ext cx="1259111" cy="0"/>
          </a:xfrm>
          <a:prstGeom prst="line">
            <a:avLst/>
          </a:prstGeom>
          <a:ln w="38100" cap="flat">
            <a:solidFill>
              <a:srgbClr val="E07B5B"/>
            </a:solidFill>
            <a:prstDash val="solid"/>
            <a:headEnd type="none" w="sm" len="sm"/>
            <a:tailEnd type="none" w="sm" len="sm"/>
          </a:ln>
        </p:spPr>
        <p:txBody>
          <a:bodyPr/>
          <a:lstStyle/>
          <a:p>
            <a:endParaRPr lang="en-US"/>
          </a:p>
        </p:txBody>
      </p:sp>
      <p:sp>
        <p:nvSpPr>
          <p:cNvPr id="10" name="AutoShape 10"/>
          <p:cNvSpPr/>
          <p:nvPr/>
        </p:nvSpPr>
        <p:spPr>
          <a:xfrm flipV="1">
            <a:off x="3036093" y="729939"/>
            <a:ext cx="1259111" cy="0"/>
          </a:xfrm>
          <a:prstGeom prst="line">
            <a:avLst/>
          </a:prstGeom>
          <a:ln w="38100" cap="flat">
            <a:solidFill>
              <a:srgbClr val="FFFFFF"/>
            </a:solidFill>
            <a:prstDash val="solid"/>
            <a:headEnd type="none" w="sm" len="sm"/>
            <a:tailEnd type="none" w="sm" len="sm"/>
          </a:ln>
        </p:spPr>
        <p:txBody>
          <a:bodyPr/>
          <a:lstStyle/>
          <a:p>
            <a:endParaRPr lang="en-US"/>
          </a:p>
        </p:txBody>
      </p:sp>
      <p:sp>
        <p:nvSpPr>
          <p:cNvPr id="11" name="AutoShape 11"/>
          <p:cNvSpPr/>
          <p:nvPr/>
        </p:nvSpPr>
        <p:spPr>
          <a:xfrm flipV="1">
            <a:off x="4985108" y="729939"/>
            <a:ext cx="1259111" cy="0"/>
          </a:xfrm>
          <a:prstGeom prst="line">
            <a:avLst/>
          </a:prstGeom>
          <a:ln w="38100" cap="flat">
            <a:solidFill>
              <a:srgbClr val="FFFFFF"/>
            </a:solidFill>
            <a:prstDash val="solid"/>
            <a:headEnd type="none" w="sm" len="sm"/>
            <a:tailEnd type="none" w="sm" len="sm"/>
          </a:ln>
        </p:spPr>
        <p:txBody>
          <a:bodyPr/>
          <a:lstStyle/>
          <a:p>
            <a:endParaRPr lang="en-US"/>
          </a:p>
        </p:txBody>
      </p:sp>
      <p:sp>
        <p:nvSpPr>
          <p:cNvPr id="12" name="Freeform 12"/>
          <p:cNvSpPr/>
          <p:nvPr/>
        </p:nvSpPr>
        <p:spPr>
          <a:xfrm>
            <a:off x="15892088" y="6663008"/>
            <a:ext cx="992568" cy="992568"/>
          </a:xfrm>
          <a:custGeom>
            <a:avLst/>
            <a:gdLst/>
            <a:ahLst/>
            <a:cxnLst/>
            <a:rect l="l" t="t" r="r" b="b"/>
            <a:pathLst>
              <a:path w="992568" h="992568">
                <a:moveTo>
                  <a:pt x="0" y="0"/>
                </a:moveTo>
                <a:lnTo>
                  <a:pt x="992568" y="0"/>
                </a:lnTo>
                <a:lnTo>
                  <a:pt x="992568" y="992568"/>
                </a:lnTo>
                <a:lnTo>
                  <a:pt x="0" y="9925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3" name="Freeform 13"/>
          <p:cNvSpPr/>
          <p:nvPr/>
        </p:nvSpPr>
        <p:spPr>
          <a:xfrm>
            <a:off x="645440" y="9014543"/>
            <a:ext cx="1619076" cy="1619076"/>
          </a:xfrm>
          <a:custGeom>
            <a:avLst/>
            <a:gdLst/>
            <a:ahLst/>
            <a:cxnLst/>
            <a:rect l="l" t="t" r="r" b="b"/>
            <a:pathLst>
              <a:path w="1619076" h="1619076">
                <a:moveTo>
                  <a:pt x="0" y="0"/>
                </a:moveTo>
                <a:lnTo>
                  <a:pt x="1619076" y="0"/>
                </a:lnTo>
                <a:lnTo>
                  <a:pt x="1619076" y="1619076"/>
                </a:lnTo>
                <a:lnTo>
                  <a:pt x="0" y="161907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4" name="Group 14"/>
          <p:cNvGrpSpPr/>
          <p:nvPr/>
        </p:nvGrpSpPr>
        <p:grpSpPr>
          <a:xfrm>
            <a:off x="16731128" y="6509479"/>
            <a:ext cx="153529" cy="153529"/>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07B5B"/>
            </a:solidFill>
          </p:spPr>
          <p:txBody>
            <a:bodyPr/>
            <a:lstStyle/>
            <a:p>
              <a:endParaRPr lang="en-US"/>
            </a:p>
          </p:txBody>
        </p:sp>
        <p:sp>
          <p:nvSpPr>
            <p:cNvPr id="16" name="TextBox 16"/>
            <p:cNvSpPr txBox="1"/>
            <p:nvPr/>
          </p:nvSpPr>
          <p:spPr>
            <a:xfrm>
              <a:off x="76200" y="19050"/>
              <a:ext cx="660400" cy="717550"/>
            </a:xfrm>
            <a:prstGeom prst="rect">
              <a:avLst/>
            </a:prstGeom>
          </p:spPr>
          <p:txBody>
            <a:bodyPr lIns="50800" tIns="50800" rIns="50800" bIns="50800" rtlCol="0" anchor="ctr"/>
            <a:lstStyle/>
            <a:p>
              <a:pPr marL="0" lvl="0" indent="0" algn="ctr">
                <a:lnSpc>
                  <a:spcPts val="2800"/>
                </a:lnSpc>
              </a:pPr>
              <a:endParaRPr/>
            </a:p>
          </p:txBody>
        </p:sp>
      </p:grpSp>
      <p:grpSp>
        <p:nvGrpSpPr>
          <p:cNvPr id="17" name="Group 17"/>
          <p:cNvGrpSpPr/>
          <p:nvPr/>
        </p:nvGrpSpPr>
        <p:grpSpPr>
          <a:xfrm>
            <a:off x="2390619" y="9129427"/>
            <a:ext cx="153529" cy="153529"/>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07B5B"/>
            </a:solidFill>
          </p:spPr>
          <p:txBody>
            <a:bodyPr/>
            <a:lstStyle/>
            <a:p>
              <a:endParaRPr lang="en-US"/>
            </a:p>
          </p:txBody>
        </p:sp>
        <p:sp>
          <p:nvSpPr>
            <p:cNvPr id="19" name="TextBox 19"/>
            <p:cNvSpPr txBox="1"/>
            <p:nvPr/>
          </p:nvSpPr>
          <p:spPr>
            <a:xfrm>
              <a:off x="76200" y="19050"/>
              <a:ext cx="660400" cy="717550"/>
            </a:xfrm>
            <a:prstGeom prst="rect">
              <a:avLst/>
            </a:prstGeom>
          </p:spPr>
          <p:txBody>
            <a:bodyPr lIns="50800" tIns="50800" rIns="50800" bIns="50800" rtlCol="0" anchor="ctr"/>
            <a:lstStyle/>
            <a:p>
              <a:pPr marL="0" lvl="0" indent="0" algn="ctr">
                <a:lnSpc>
                  <a:spcPts val="2800"/>
                </a:lnSpc>
              </a:pPr>
              <a:endParaRPr/>
            </a:p>
          </p:txBody>
        </p:sp>
      </p:grpSp>
      <p:grpSp>
        <p:nvGrpSpPr>
          <p:cNvPr id="20" name="Group 20"/>
          <p:cNvGrpSpPr/>
          <p:nvPr/>
        </p:nvGrpSpPr>
        <p:grpSpPr>
          <a:xfrm>
            <a:off x="722204" y="2239265"/>
            <a:ext cx="202990" cy="202990"/>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07B5B"/>
            </a:solidFill>
          </p:spPr>
          <p:txBody>
            <a:bodyPr/>
            <a:lstStyle/>
            <a:p>
              <a:endParaRPr lang="en-US"/>
            </a:p>
          </p:txBody>
        </p:sp>
        <p:sp>
          <p:nvSpPr>
            <p:cNvPr id="22" name="TextBox 22"/>
            <p:cNvSpPr txBox="1"/>
            <p:nvPr/>
          </p:nvSpPr>
          <p:spPr>
            <a:xfrm>
              <a:off x="76200" y="19050"/>
              <a:ext cx="660400" cy="717550"/>
            </a:xfrm>
            <a:prstGeom prst="rect">
              <a:avLst/>
            </a:prstGeom>
          </p:spPr>
          <p:txBody>
            <a:bodyPr lIns="50800" tIns="50800" rIns="50800" bIns="50800" rtlCol="0" anchor="ctr"/>
            <a:lstStyle/>
            <a:p>
              <a:pPr marL="0" lvl="0" indent="0" algn="ctr">
                <a:lnSpc>
                  <a:spcPts val="2800"/>
                </a:lnSpc>
              </a:pPr>
              <a:endParaRPr/>
            </a:p>
          </p:txBody>
        </p:sp>
      </p:grpSp>
      <p:sp>
        <p:nvSpPr>
          <p:cNvPr id="23" name="Freeform 23"/>
          <p:cNvSpPr/>
          <p:nvPr/>
        </p:nvSpPr>
        <p:spPr>
          <a:xfrm>
            <a:off x="1073896" y="5924637"/>
            <a:ext cx="1052080" cy="1577078"/>
          </a:xfrm>
          <a:custGeom>
            <a:avLst/>
            <a:gdLst/>
            <a:ahLst/>
            <a:cxnLst/>
            <a:rect l="l" t="t" r="r" b="b"/>
            <a:pathLst>
              <a:path w="1052080" h="1577078">
                <a:moveTo>
                  <a:pt x="0" y="0"/>
                </a:moveTo>
                <a:lnTo>
                  <a:pt x="1052080" y="0"/>
                </a:lnTo>
                <a:lnTo>
                  <a:pt x="1052080" y="1577078"/>
                </a:lnTo>
                <a:lnTo>
                  <a:pt x="0" y="1577078"/>
                </a:lnTo>
                <a:lnTo>
                  <a:pt x="0" y="0"/>
                </a:lnTo>
                <a:close/>
              </a:path>
            </a:pathLst>
          </a:custGeom>
          <a:blipFill>
            <a:blip r:embed="rId5"/>
            <a:stretch>
              <a:fillRect/>
            </a:stretch>
          </a:blipFill>
        </p:spPr>
        <p:txBody>
          <a:bodyPr/>
          <a:lstStyle/>
          <a:p>
            <a:endParaRPr lang="en-US"/>
          </a:p>
        </p:txBody>
      </p:sp>
      <p:sp>
        <p:nvSpPr>
          <p:cNvPr id="24" name="TextBox 24"/>
          <p:cNvSpPr txBox="1"/>
          <p:nvPr/>
        </p:nvSpPr>
        <p:spPr>
          <a:xfrm>
            <a:off x="1087078" y="2366055"/>
            <a:ext cx="3722719" cy="540880"/>
          </a:xfrm>
          <a:prstGeom prst="rect">
            <a:avLst/>
          </a:prstGeom>
        </p:spPr>
        <p:txBody>
          <a:bodyPr lIns="0" tIns="0" rIns="0" bIns="0" rtlCol="0" anchor="t">
            <a:spAutoFit/>
          </a:bodyPr>
          <a:lstStyle/>
          <a:p>
            <a:pPr marL="0" lvl="0" indent="0" algn="l">
              <a:lnSpc>
                <a:spcPts val="4312"/>
              </a:lnSpc>
            </a:pPr>
            <a:r>
              <a:rPr lang="en-US" sz="3080" b="1">
                <a:solidFill>
                  <a:srgbClr val="FFFFFF"/>
                </a:solidFill>
                <a:latin typeface="Roboto Bold"/>
                <a:ea typeface="Roboto Bold"/>
                <a:cs typeface="Roboto Bold"/>
                <a:sym typeface="Roboto Bold"/>
              </a:rPr>
              <a:t>Strategic Vision</a:t>
            </a:r>
          </a:p>
        </p:txBody>
      </p:sp>
      <p:sp>
        <p:nvSpPr>
          <p:cNvPr id="25" name="TextBox 25"/>
          <p:cNvSpPr txBox="1"/>
          <p:nvPr/>
        </p:nvSpPr>
        <p:spPr>
          <a:xfrm>
            <a:off x="2544147" y="5748981"/>
            <a:ext cx="3722719" cy="540880"/>
          </a:xfrm>
          <a:prstGeom prst="rect">
            <a:avLst/>
          </a:prstGeom>
        </p:spPr>
        <p:txBody>
          <a:bodyPr lIns="0" tIns="0" rIns="0" bIns="0" rtlCol="0" anchor="t">
            <a:spAutoFit/>
          </a:bodyPr>
          <a:lstStyle/>
          <a:p>
            <a:pPr marL="0" lvl="0" indent="0" algn="l">
              <a:lnSpc>
                <a:spcPts val="4312"/>
              </a:lnSpc>
            </a:pPr>
            <a:r>
              <a:rPr lang="en-US" sz="3080" b="1">
                <a:solidFill>
                  <a:srgbClr val="FFFFFF"/>
                </a:solidFill>
                <a:latin typeface="Roboto Bold"/>
                <a:ea typeface="Roboto Bold"/>
                <a:cs typeface="Roboto Bold"/>
                <a:sym typeface="Roboto Bold"/>
              </a:rPr>
              <a:t>Four Strategic Pillars</a:t>
            </a:r>
          </a:p>
        </p:txBody>
      </p:sp>
      <p:sp>
        <p:nvSpPr>
          <p:cNvPr id="26" name="TextBox 26"/>
          <p:cNvSpPr txBox="1"/>
          <p:nvPr/>
        </p:nvSpPr>
        <p:spPr>
          <a:xfrm>
            <a:off x="1087078" y="3028493"/>
            <a:ext cx="5475099" cy="2202212"/>
          </a:xfrm>
          <a:prstGeom prst="rect">
            <a:avLst/>
          </a:prstGeom>
        </p:spPr>
        <p:txBody>
          <a:bodyPr lIns="0" tIns="0" rIns="0" bIns="0" rtlCol="0" anchor="t">
            <a:spAutoFit/>
          </a:bodyPr>
          <a:lstStyle/>
          <a:p>
            <a:pPr marL="0" lvl="0" indent="0" algn="l">
              <a:lnSpc>
                <a:spcPts val="2518"/>
              </a:lnSpc>
            </a:pPr>
            <a:r>
              <a:rPr lang="en-US" sz="1798">
                <a:solidFill>
                  <a:srgbClr val="FFFFFF"/>
                </a:solidFill>
                <a:latin typeface="Roboto"/>
                <a:ea typeface="Roboto"/>
                <a:cs typeface="Roboto"/>
                <a:sym typeface="Roboto"/>
              </a:rPr>
              <a:t>The Way of Remembering 2027 Strategic Plan charts an ambitious path to scale our transformative program to 50 participants annually while pursuing a $10M fundraising goal. Rooted deeply in West African traditions and experiential learning, this comprehensive strategy positions Prometra for sustainable growth and lasting cultural impact.</a:t>
            </a:r>
          </a:p>
        </p:txBody>
      </p:sp>
      <p:sp>
        <p:nvSpPr>
          <p:cNvPr id="27" name="TextBox 27"/>
          <p:cNvSpPr txBox="1"/>
          <p:nvPr/>
        </p:nvSpPr>
        <p:spPr>
          <a:xfrm>
            <a:off x="2544147" y="6387330"/>
            <a:ext cx="4531299" cy="944912"/>
          </a:xfrm>
          <a:prstGeom prst="rect">
            <a:avLst/>
          </a:prstGeom>
        </p:spPr>
        <p:txBody>
          <a:bodyPr lIns="0" tIns="0" rIns="0" bIns="0" rtlCol="0" anchor="t">
            <a:spAutoFit/>
          </a:bodyPr>
          <a:lstStyle/>
          <a:p>
            <a:pPr marL="0" lvl="0" indent="0" algn="l">
              <a:lnSpc>
                <a:spcPts val="2518"/>
              </a:lnSpc>
              <a:spcBef>
                <a:spcPct val="0"/>
              </a:spcBef>
            </a:pPr>
            <a:r>
              <a:rPr lang="en-US" sz="1798">
                <a:solidFill>
                  <a:srgbClr val="FFFFFF"/>
                </a:solidFill>
                <a:latin typeface="Roboto"/>
                <a:ea typeface="Roboto"/>
                <a:cs typeface="Roboto"/>
                <a:sym typeface="Roboto"/>
              </a:rPr>
              <a:t>Fundraising • University Partnerships • Recruitment Infrastructure • Brand Development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91919"/>
        </a:solidFill>
        <a:effectLst/>
      </p:bgPr>
    </p:bg>
    <p:spTree>
      <p:nvGrpSpPr>
        <p:cNvPr id="1" name=""/>
        <p:cNvGrpSpPr/>
        <p:nvPr/>
      </p:nvGrpSpPr>
      <p:grpSpPr>
        <a:xfrm>
          <a:off x="0" y="0"/>
          <a:ext cx="0" cy="0"/>
          <a:chOff x="0" y="0"/>
          <a:chExt cx="0" cy="0"/>
        </a:xfrm>
      </p:grpSpPr>
      <p:grpSp>
        <p:nvGrpSpPr>
          <p:cNvPr id="2" name="Group 2"/>
          <p:cNvGrpSpPr/>
          <p:nvPr/>
        </p:nvGrpSpPr>
        <p:grpSpPr>
          <a:xfrm>
            <a:off x="92426" y="-665304"/>
            <a:ext cx="18288000" cy="4961311"/>
            <a:chOff x="0" y="0"/>
            <a:chExt cx="4816593" cy="1306683"/>
          </a:xfrm>
        </p:grpSpPr>
        <p:sp>
          <p:nvSpPr>
            <p:cNvPr id="3" name="Freeform 3"/>
            <p:cNvSpPr/>
            <p:nvPr/>
          </p:nvSpPr>
          <p:spPr>
            <a:xfrm>
              <a:off x="0" y="0"/>
              <a:ext cx="4816592" cy="1306683"/>
            </a:xfrm>
            <a:custGeom>
              <a:avLst/>
              <a:gdLst/>
              <a:ahLst/>
              <a:cxnLst/>
              <a:rect l="l" t="t" r="r" b="b"/>
              <a:pathLst>
                <a:path w="4816592" h="1306683">
                  <a:moveTo>
                    <a:pt x="0" y="0"/>
                  </a:moveTo>
                  <a:lnTo>
                    <a:pt x="4816592" y="0"/>
                  </a:lnTo>
                  <a:lnTo>
                    <a:pt x="4816592" y="1306683"/>
                  </a:lnTo>
                  <a:lnTo>
                    <a:pt x="0" y="1306683"/>
                  </a:lnTo>
                  <a:close/>
                </a:path>
              </a:pathLst>
            </a:custGeom>
            <a:gradFill rotWithShape="1">
              <a:gsLst>
                <a:gs pos="0">
                  <a:srgbClr val="191919">
                    <a:alpha val="100000"/>
                  </a:srgbClr>
                </a:gs>
                <a:gs pos="100000">
                  <a:srgbClr val="6A6A6A">
                    <a:alpha val="0"/>
                  </a:srgbClr>
                </a:gs>
              </a:gsLst>
              <a:lin ang="5400000"/>
            </a:gradFill>
          </p:spPr>
          <p:txBody>
            <a:bodyPr/>
            <a:lstStyle/>
            <a:p>
              <a:endParaRPr lang="en-US"/>
            </a:p>
          </p:txBody>
        </p:sp>
        <p:sp>
          <p:nvSpPr>
            <p:cNvPr id="4" name="TextBox 4"/>
            <p:cNvSpPr txBox="1"/>
            <p:nvPr/>
          </p:nvSpPr>
          <p:spPr>
            <a:xfrm>
              <a:off x="0" y="-57150"/>
              <a:ext cx="4816593" cy="1363833"/>
            </a:xfrm>
            <a:prstGeom prst="rect">
              <a:avLst/>
            </a:prstGeom>
          </p:spPr>
          <p:txBody>
            <a:bodyPr lIns="50800" tIns="50800" rIns="50800" bIns="50800" rtlCol="0" anchor="ctr"/>
            <a:lstStyle/>
            <a:p>
              <a:pPr marL="0" lvl="0" indent="0" algn="ctr">
                <a:lnSpc>
                  <a:spcPts val="2800"/>
                </a:lnSpc>
              </a:pPr>
              <a:endParaRPr/>
            </a:p>
          </p:txBody>
        </p:sp>
      </p:grpSp>
      <p:grpSp>
        <p:nvGrpSpPr>
          <p:cNvPr id="5" name="Group 5"/>
          <p:cNvGrpSpPr/>
          <p:nvPr/>
        </p:nvGrpSpPr>
        <p:grpSpPr>
          <a:xfrm>
            <a:off x="1028700" y="1028700"/>
            <a:ext cx="16230600" cy="2424878"/>
            <a:chOff x="0" y="0"/>
            <a:chExt cx="2514545" cy="375677"/>
          </a:xfrm>
        </p:grpSpPr>
        <p:sp>
          <p:nvSpPr>
            <p:cNvPr id="6" name="Freeform 6"/>
            <p:cNvSpPr/>
            <p:nvPr/>
          </p:nvSpPr>
          <p:spPr>
            <a:xfrm>
              <a:off x="0" y="0"/>
              <a:ext cx="2514545" cy="375677"/>
            </a:xfrm>
            <a:custGeom>
              <a:avLst/>
              <a:gdLst/>
              <a:ahLst/>
              <a:cxnLst/>
              <a:rect l="l" t="t" r="r" b="b"/>
              <a:pathLst>
                <a:path w="2514545" h="375677">
                  <a:moveTo>
                    <a:pt x="0" y="0"/>
                  </a:moveTo>
                  <a:lnTo>
                    <a:pt x="2514545" y="0"/>
                  </a:lnTo>
                  <a:lnTo>
                    <a:pt x="2514545" y="375677"/>
                  </a:lnTo>
                  <a:lnTo>
                    <a:pt x="0" y="375677"/>
                  </a:lnTo>
                  <a:close/>
                </a:path>
              </a:pathLst>
            </a:custGeom>
            <a:blipFill>
              <a:blip r:embed="rId2"/>
              <a:stretch>
                <a:fillRect t="-140760" b="-140760"/>
              </a:stretch>
            </a:blipFill>
          </p:spPr>
          <p:txBody>
            <a:bodyPr/>
            <a:lstStyle/>
            <a:p>
              <a:endParaRPr lang="en-US"/>
            </a:p>
          </p:txBody>
        </p:sp>
      </p:grpSp>
      <p:sp>
        <p:nvSpPr>
          <p:cNvPr id="7" name="Freeform 7"/>
          <p:cNvSpPr/>
          <p:nvPr/>
        </p:nvSpPr>
        <p:spPr>
          <a:xfrm>
            <a:off x="12285185" y="4178445"/>
            <a:ext cx="720047" cy="720047"/>
          </a:xfrm>
          <a:custGeom>
            <a:avLst/>
            <a:gdLst/>
            <a:ahLst/>
            <a:cxnLst/>
            <a:rect l="l" t="t" r="r" b="b"/>
            <a:pathLst>
              <a:path w="720047" h="720047">
                <a:moveTo>
                  <a:pt x="0" y="0"/>
                </a:moveTo>
                <a:lnTo>
                  <a:pt x="720047" y="0"/>
                </a:lnTo>
                <a:lnTo>
                  <a:pt x="720047" y="720047"/>
                </a:lnTo>
                <a:lnTo>
                  <a:pt x="0" y="7200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a:off x="2785025" y="1815351"/>
            <a:ext cx="954240" cy="732379"/>
          </a:xfrm>
          <a:custGeom>
            <a:avLst/>
            <a:gdLst/>
            <a:ahLst/>
            <a:cxnLst/>
            <a:rect l="l" t="t" r="r" b="b"/>
            <a:pathLst>
              <a:path w="954240" h="732379">
                <a:moveTo>
                  <a:pt x="0" y="0"/>
                </a:moveTo>
                <a:lnTo>
                  <a:pt x="954240" y="0"/>
                </a:lnTo>
                <a:lnTo>
                  <a:pt x="954240" y="732379"/>
                </a:lnTo>
                <a:lnTo>
                  <a:pt x="0" y="73237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flipH="1" flipV="1">
            <a:off x="14548735" y="1815351"/>
            <a:ext cx="954240" cy="732379"/>
          </a:xfrm>
          <a:custGeom>
            <a:avLst/>
            <a:gdLst/>
            <a:ahLst/>
            <a:cxnLst/>
            <a:rect l="l" t="t" r="r" b="b"/>
            <a:pathLst>
              <a:path w="954240" h="732379">
                <a:moveTo>
                  <a:pt x="954240" y="732379"/>
                </a:moveTo>
                <a:lnTo>
                  <a:pt x="0" y="732379"/>
                </a:lnTo>
                <a:lnTo>
                  <a:pt x="0" y="0"/>
                </a:lnTo>
                <a:lnTo>
                  <a:pt x="954240" y="0"/>
                </a:lnTo>
                <a:lnTo>
                  <a:pt x="954240" y="732379"/>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10"/>
          <p:cNvSpPr/>
          <p:nvPr/>
        </p:nvSpPr>
        <p:spPr>
          <a:xfrm>
            <a:off x="17065577" y="4637240"/>
            <a:ext cx="1563765" cy="1563765"/>
          </a:xfrm>
          <a:custGeom>
            <a:avLst/>
            <a:gdLst/>
            <a:ahLst/>
            <a:cxnLst/>
            <a:rect l="l" t="t" r="r" b="b"/>
            <a:pathLst>
              <a:path w="1563765" h="1563765">
                <a:moveTo>
                  <a:pt x="0" y="0"/>
                </a:moveTo>
                <a:lnTo>
                  <a:pt x="1563766" y="0"/>
                </a:lnTo>
                <a:lnTo>
                  <a:pt x="1563766" y="1563766"/>
                </a:lnTo>
                <a:lnTo>
                  <a:pt x="0" y="156376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11" name="Group 11"/>
          <p:cNvGrpSpPr/>
          <p:nvPr/>
        </p:nvGrpSpPr>
        <p:grpSpPr>
          <a:xfrm>
            <a:off x="17847460" y="6469337"/>
            <a:ext cx="241881" cy="241881"/>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07B5B"/>
            </a:solidFill>
          </p:spPr>
          <p:txBody>
            <a:bodyPr/>
            <a:lstStyle/>
            <a:p>
              <a:endParaRPr lang="en-US"/>
            </a:p>
          </p:txBody>
        </p:sp>
        <p:sp>
          <p:nvSpPr>
            <p:cNvPr id="13" name="TextBox 13"/>
            <p:cNvSpPr txBox="1"/>
            <p:nvPr/>
          </p:nvSpPr>
          <p:spPr>
            <a:xfrm>
              <a:off x="76200" y="19050"/>
              <a:ext cx="660400" cy="717550"/>
            </a:xfrm>
            <a:prstGeom prst="rect">
              <a:avLst/>
            </a:prstGeom>
          </p:spPr>
          <p:txBody>
            <a:bodyPr lIns="50800" tIns="50800" rIns="50800" bIns="50800" rtlCol="0" anchor="ctr"/>
            <a:lstStyle/>
            <a:p>
              <a:pPr marL="0" lvl="0" indent="0" algn="ctr">
                <a:lnSpc>
                  <a:spcPts val="2800"/>
                </a:lnSpc>
              </a:pPr>
              <a:endParaRPr/>
            </a:p>
          </p:txBody>
        </p:sp>
      </p:grpSp>
      <p:sp>
        <p:nvSpPr>
          <p:cNvPr id="14" name="TextBox 14"/>
          <p:cNvSpPr txBox="1"/>
          <p:nvPr/>
        </p:nvSpPr>
        <p:spPr>
          <a:xfrm>
            <a:off x="1085026" y="4896884"/>
            <a:ext cx="6568151" cy="904875"/>
          </a:xfrm>
          <a:prstGeom prst="rect">
            <a:avLst/>
          </a:prstGeom>
        </p:spPr>
        <p:txBody>
          <a:bodyPr lIns="0" tIns="0" rIns="0" bIns="0" rtlCol="0" anchor="t">
            <a:spAutoFit/>
          </a:bodyPr>
          <a:lstStyle/>
          <a:p>
            <a:pPr marL="0" lvl="0" indent="0" algn="l">
              <a:lnSpc>
                <a:spcPts val="7194"/>
              </a:lnSpc>
            </a:pPr>
            <a:r>
              <a:rPr lang="en-US" sz="5995" b="1">
                <a:solidFill>
                  <a:srgbClr val="FFFFFF"/>
                </a:solidFill>
                <a:latin typeface="Merriweather Bold"/>
                <a:ea typeface="Merriweather Bold"/>
                <a:cs typeface="Merriweather Bold"/>
                <a:sym typeface="Merriweather Bold"/>
              </a:rPr>
              <a:t>Strategy</a:t>
            </a:r>
          </a:p>
        </p:txBody>
      </p:sp>
      <p:sp>
        <p:nvSpPr>
          <p:cNvPr id="15" name="TextBox 15"/>
          <p:cNvSpPr txBox="1"/>
          <p:nvPr/>
        </p:nvSpPr>
        <p:spPr>
          <a:xfrm>
            <a:off x="1085026" y="3982484"/>
            <a:ext cx="7076494" cy="904875"/>
          </a:xfrm>
          <a:prstGeom prst="rect">
            <a:avLst/>
          </a:prstGeom>
        </p:spPr>
        <p:txBody>
          <a:bodyPr lIns="0" tIns="0" rIns="0" bIns="0" rtlCol="0" anchor="t">
            <a:spAutoFit/>
          </a:bodyPr>
          <a:lstStyle/>
          <a:p>
            <a:pPr marL="0" lvl="0" indent="0" algn="l">
              <a:lnSpc>
                <a:spcPts val="7194"/>
              </a:lnSpc>
            </a:pPr>
            <a:r>
              <a:rPr lang="en-US" sz="5995" b="1">
                <a:solidFill>
                  <a:srgbClr val="E07B5B"/>
                </a:solidFill>
                <a:latin typeface="Merriweather Bold"/>
                <a:ea typeface="Merriweather Bold"/>
                <a:cs typeface="Merriweather Bold"/>
                <a:sym typeface="Merriweather Bold"/>
              </a:rPr>
              <a:t>Fundraising</a:t>
            </a:r>
          </a:p>
        </p:txBody>
      </p:sp>
      <p:grpSp>
        <p:nvGrpSpPr>
          <p:cNvPr id="16" name="Group 16"/>
          <p:cNvGrpSpPr/>
          <p:nvPr/>
        </p:nvGrpSpPr>
        <p:grpSpPr>
          <a:xfrm>
            <a:off x="574582" y="6611140"/>
            <a:ext cx="5382502" cy="2260434"/>
            <a:chOff x="0" y="0"/>
            <a:chExt cx="7176670" cy="3013912"/>
          </a:xfrm>
        </p:grpSpPr>
        <p:sp>
          <p:nvSpPr>
            <p:cNvPr id="17" name="Freeform 17"/>
            <p:cNvSpPr/>
            <p:nvPr/>
          </p:nvSpPr>
          <p:spPr>
            <a:xfrm>
              <a:off x="0" y="0"/>
              <a:ext cx="995780" cy="1012229"/>
            </a:xfrm>
            <a:custGeom>
              <a:avLst/>
              <a:gdLst/>
              <a:ahLst/>
              <a:cxnLst/>
              <a:rect l="l" t="t" r="r" b="b"/>
              <a:pathLst>
                <a:path w="995780" h="1012229">
                  <a:moveTo>
                    <a:pt x="0" y="0"/>
                  </a:moveTo>
                  <a:lnTo>
                    <a:pt x="995780" y="0"/>
                  </a:lnTo>
                  <a:lnTo>
                    <a:pt x="995780" y="1012229"/>
                  </a:lnTo>
                  <a:lnTo>
                    <a:pt x="0" y="101222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8" name="TextBox 18"/>
            <p:cNvSpPr txBox="1"/>
            <p:nvPr/>
          </p:nvSpPr>
          <p:spPr>
            <a:xfrm>
              <a:off x="1262480" y="214729"/>
              <a:ext cx="5004817" cy="476250"/>
            </a:xfrm>
            <a:prstGeom prst="rect">
              <a:avLst/>
            </a:prstGeom>
          </p:spPr>
          <p:txBody>
            <a:bodyPr lIns="0" tIns="0" rIns="0" bIns="0" rtlCol="0" anchor="t">
              <a:spAutoFit/>
            </a:bodyPr>
            <a:lstStyle/>
            <a:p>
              <a:pPr marL="0" lvl="0" indent="0" algn="l">
                <a:lnSpc>
                  <a:spcPts val="2711"/>
                </a:lnSpc>
              </a:pPr>
              <a:r>
                <a:rPr lang="en-US" sz="2259" b="1">
                  <a:solidFill>
                    <a:srgbClr val="FFFFFF"/>
                  </a:solidFill>
                  <a:latin typeface="Roboto Bold"/>
                  <a:ea typeface="Roboto Bold"/>
                  <a:cs typeface="Roboto Bold"/>
                  <a:sym typeface="Roboto Bold"/>
                </a:rPr>
                <a:t>Institutional &amp; Major Gifts</a:t>
              </a:r>
            </a:p>
          </p:txBody>
        </p:sp>
        <p:sp>
          <p:nvSpPr>
            <p:cNvPr id="19" name="TextBox 19"/>
            <p:cNvSpPr txBox="1"/>
            <p:nvPr/>
          </p:nvSpPr>
          <p:spPr>
            <a:xfrm>
              <a:off x="1262480" y="1350804"/>
              <a:ext cx="5914189" cy="1663108"/>
            </a:xfrm>
            <a:prstGeom prst="rect">
              <a:avLst/>
            </a:prstGeom>
          </p:spPr>
          <p:txBody>
            <a:bodyPr lIns="0" tIns="0" rIns="0" bIns="0" rtlCol="0" anchor="t">
              <a:spAutoFit/>
            </a:bodyPr>
            <a:lstStyle/>
            <a:p>
              <a:pPr marL="0" lvl="0" indent="0" algn="l">
                <a:lnSpc>
                  <a:spcPts val="2518"/>
                </a:lnSpc>
              </a:pPr>
              <a:r>
                <a:rPr lang="en-US" sz="1798">
                  <a:solidFill>
                    <a:srgbClr val="FFFFFF"/>
                  </a:solidFill>
                  <a:latin typeface="Roboto"/>
                  <a:ea typeface="Roboto"/>
                  <a:cs typeface="Roboto"/>
                  <a:sym typeface="Roboto"/>
                </a:rPr>
                <a:t>$6M target through cultivated relationships with foundations, corporations, and high-net-worth individuals aligned with our cultural mission.</a:t>
              </a:r>
            </a:p>
          </p:txBody>
        </p:sp>
      </p:grpSp>
      <p:grpSp>
        <p:nvGrpSpPr>
          <p:cNvPr id="20" name="Group 20"/>
          <p:cNvGrpSpPr/>
          <p:nvPr/>
        </p:nvGrpSpPr>
        <p:grpSpPr>
          <a:xfrm>
            <a:off x="6289565" y="6611140"/>
            <a:ext cx="5531445" cy="1946109"/>
            <a:chOff x="0" y="0"/>
            <a:chExt cx="7375260" cy="2594812"/>
          </a:xfrm>
        </p:grpSpPr>
        <p:sp>
          <p:nvSpPr>
            <p:cNvPr id="21" name="Freeform 21"/>
            <p:cNvSpPr/>
            <p:nvPr/>
          </p:nvSpPr>
          <p:spPr>
            <a:xfrm>
              <a:off x="0" y="0"/>
              <a:ext cx="1194371" cy="1012229"/>
            </a:xfrm>
            <a:custGeom>
              <a:avLst/>
              <a:gdLst/>
              <a:ahLst/>
              <a:cxnLst/>
              <a:rect l="l" t="t" r="r" b="b"/>
              <a:pathLst>
                <a:path w="1194371" h="1012229">
                  <a:moveTo>
                    <a:pt x="0" y="0"/>
                  </a:moveTo>
                  <a:lnTo>
                    <a:pt x="1194371" y="0"/>
                  </a:lnTo>
                  <a:lnTo>
                    <a:pt x="1194371" y="1012229"/>
                  </a:lnTo>
                  <a:lnTo>
                    <a:pt x="0" y="101222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2" name="TextBox 22"/>
            <p:cNvSpPr txBox="1"/>
            <p:nvPr/>
          </p:nvSpPr>
          <p:spPr>
            <a:xfrm>
              <a:off x="1461071" y="214729"/>
              <a:ext cx="3625468" cy="476250"/>
            </a:xfrm>
            <a:prstGeom prst="rect">
              <a:avLst/>
            </a:prstGeom>
          </p:spPr>
          <p:txBody>
            <a:bodyPr lIns="0" tIns="0" rIns="0" bIns="0" rtlCol="0" anchor="t">
              <a:spAutoFit/>
            </a:bodyPr>
            <a:lstStyle/>
            <a:p>
              <a:pPr marL="0" lvl="0" indent="0" algn="l">
                <a:lnSpc>
                  <a:spcPts val="2711"/>
                </a:lnSpc>
              </a:pPr>
              <a:r>
                <a:rPr lang="en-US" sz="2259" b="1">
                  <a:solidFill>
                    <a:srgbClr val="FFFFFF"/>
                  </a:solidFill>
                  <a:latin typeface="Roboto Bold"/>
                  <a:ea typeface="Roboto Bold"/>
                  <a:cs typeface="Roboto Bold"/>
                  <a:sym typeface="Roboto Bold"/>
                </a:rPr>
                <a:t>Grants</a:t>
              </a:r>
            </a:p>
          </p:txBody>
        </p:sp>
        <p:sp>
          <p:nvSpPr>
            <p:cNvPr id="23" name="TextBox 23"/>
            <p:cNvSpPr txBox="1"/>
            <p:nvPr/>
          </p:nvSpPr>
          <p:spPr>
            <a:xfrm>
              <a:off x="1461071" y="1350804"/>
              <a:ext cx="5914189" cy="1244008"/>
            </a:xfrm>
            <a:prstGeom prst="rect">
              <a:avLst/>
            </a:prstGeom>
          </p:spPr>
          <p:txBody>
            <a:bodyPr lIns="0" tIns="0" rIns="0" bIns="0" rtlCol="0" anchor="t">
              <a:spAutoFit/>
            </a:bodyPr>
            <a:lstStyle/>
            <a:p>
              <a:pPr marL="0" lvl="0" indent="0" algn="l">
                <a:lnSpc>
                  <a:spcPts val="2518"/>
                </a:lnSpc>
              </a:pPr>
              <a:r>
                <a:rPr lang="en-US" sz="1798">
                  <a:solidFill>
                    <a:srgbClr val="FFFFFF"/>
                  </a:solidFill>
                  <a:latin typeface="Roboto"/>
                  <a:ea typeface="Roboto"/>
                  <a:cs typeface="Roboto"/>
                  <a:sym typeface="Roboto"/>
                </a:rPr>
                <a:t>$2M from cultural preservation, education, and global studies foundations supporting experiential learning programs.</a:t>
              </a:r>
            </a:p>
          </p:txBody>
        </p:sp>
      </p:grpSp>
      <p:grpSp>
        <p:nvGrpSpPr>
          <p:cNvPr id="24" name="Group 24"/>
          <p:cNvGrpSpPr/>
          <p:nvPr/>
        </p:nvGrpSpPr>
        <p:grpSpPr>
          <a:xfrm>
            <a:off x="12462395" y="6469337"/>
            <a:ext cx="5251023" cy="2402237"/>
            <a:chOff x="0" y="0"/>
            <a:chExt cx="7001363" cy="3202983"/>
          </a:xfrm>
        </p:grpSpPr>
        <p:sp>
          <p:nvSpPr>
            <p:cNvPr id="25" name="Freeform 25"/>
            <p:cNvSpPr/>
            <p:nvPr/>
          </p:nvSpPr>
          <p:spPr>
            <a:xfrm>
              <a:off x="0" y="0"/>
              <a:ext cx="723783" cy="1201300"/>
            </a:xfrm>
            <a:custGeom>
              <a:avLst/>
              <a:gdLst/>
              <a:ahLst/>
              <a:cxnLst/>
              <a:rect l="l" t="t" r="r" b="b"/>
              <a:pathLst>
                <a:path w="723783" h="1201300">
                  <a:moveTo>
                    <a:pt x="0" y="0"/>
                  </a:moveTo>
                  <a:lnTo>
                    <a:pt x="723783" y="0"/>
                  </a:lnTo>
                  <a:lnTo>
                    <a:pt x="723783" y="1201300"/>
                  </a:lnTo>
                  <a:lnTo>
                    <a:pt x="0" y="12013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6" name="TextBox 26"/>
            <p:cNvSpPr txBox="1"/>
            <p:nvPr/>
          </p:nvSpPr>
          <p:spPr>
            <a:xfrm>
              <a:off x="1087174" y="403800"/>
              <a:ext cx="4245939" cy="476250"/>
            </a:xfrm>
            <a:prstGeom prst="rect">
              <a:avLst/>
            </a:prstGeom>
          </p:spPr>
          <p:txBody>
            <a:bodyPr lIns="0" tIns="0" rIns="0" bIns="0" rtlCol="0" anchor="t">
              <a:spAutoFit/>
            </a:bodyPr>
            <a:lstStyle/>
            <a:p>
              <a:pPr marL="0" lvl="0" indent="0" algn="l">
                <a:lnSpc>
                  <a:spcPts val="2711"/>
                </a:lnSpc>
              </a:pPr>
              <a:r>
                <a:rPr lang="en-US" sz="2259" b="1">
                  <a:solidFill>
                    <a:srgbClr val="FFFFFF"/>
                  </a:solidFill>
                  <a:latin typeface="Roboto Bold"/>
                  <a:ea typeface="Roboto Bold"/>
                  <a:cs typeface="Roboto Bold"/>
                  <a:sym typeface="Roboto Bold"/>
                </a:rPr>
                <a:t>Community &amp; Events</a:t>
              </a:r>
            </a:p>
          </p:txBody>
        </p:sp>
        <p:sp>
          <p:nvSpPr>
            <p:cNvPr id="27" name="TextBox 27"/>
            <p:cNvSpPr txBox="1"/>
            <p:nvPr/>
          </p:nvSpPr>
          <p:spPr>
            <a:xfrm>
              <a:off x="1087174" y="1539875"/>
              <a:ext cx="5914189" cy="1663108"/>
            </a:xfrm>
            <a:prstGeom prst="rect">
              <a:avLst/>
            </a:prstGeom>
          </p:spPr>
          <p:txBody>
            <a:bodyPr lIns="0" tIns="0" rIns="0" bIns="0" rtlCol="0" anchor="t">
              <a:spAutoFit/>
            </a:bodyPr>
            <a:lstStyle/>
            <a:p>
              <a:pPr marL="0" lvl="0" indent="0" algn="l">
                <a:lnSpc>
                  <a:spcPts val="2518"/>
                </a:lnSpc>
              </a:pPr>
              <a:r>
                <a:rPr lang="en-US" sz="1798">
                  <a:solidFill>
                    <a:srgbClr val="FFFFFF"/>
                  </a:solidFill>
                  <a:latin typeface="Roboto"/>
                  <a:ea typeface="Roboto"/>
                  <a:cs typeface="Roboto"/>
                  <a:sym typeface="Roboto"/>
                </a:rPr>
                <a:t>$2M combined from merchandising, community giving, monthly donors, and special events building collective ownership.</a:t>
              </a:r>
            </a:p>
          </p:txBody>
        </p:sp>
      </p:grpSp>
      <p:sp>
        <p:nvSpPr>
          <p:cNvPr id="28" name="TextBox 28"/>
          <p:cNvSpPr txBox="1"/>
          <p:nvPr/>
        </p:nvSpPr>
        <p:spPr>
          <a:xfrm>
            <a:off x="13284345" y="3995530"/>
            <a:ext cx="2660299" cy="730580"/>
          </a:xfrm>
          <a:prstGeom prst="rect">
            <a:avLst/>
          </a:prstGeom>
        </p:spPr>
        <p:txBody>
          <a:bodyPr lIns="0" tIns="0" rIns="0" bIns="0" rtlCol="0" anchor="t">
            <a:spAutoFit/>
          </a:bodyPr>
          <a:lstStyle/>
          <a:p>
            <a:pPr marL="0" lvl="0" indent="0" algn="l">
              <a:lnSpc>
                <a:spcPts val="5931"/>
              </a:lnSpc>
            </a:pPr>
            <a:r>
              <a:rPr lang="en-US" sz="4237" b="1">
                <a:solidFill>
                  <a:srgbClr val="E07B5B"/>
                </a:solidFill>
                <a:latin typeface="Roboto Bold"/>
                <a:ea typeface="Roboto Bold"/>
                <a:cs typeface="Roboto Bold"/>
                <a:sym typeface="Roboto Bold"/>
              </a:rPr>
              <a:t>$10M</a:t>
            </a:r>
          </a:p>
        </p:txBody>
      </p:sp>
      <p:sp>
        <p:nvSpPr>
          <p:cNvPr id="29" name="TextBox 29"/>
          <p:cNvSpPr txBox="1"/>
          <p:nvPr/>
        </p:nvSpPr>
        <p:spPr>
          <a:xfrm>
            <a:off x="13284345" y="5010783"/>
            <a:ext cx="2660299" cy="349286"/>
          </a:xfrm>
          <a:prstGeom prst="rect">
            <a:avLst/>
          </a:prstGeom>
        </p:spPr>
        <p:txBody>
          <a:bodyPr lIns="0" tIns="0" rIns="0" bIns="0" rtlCol="0" anchor="t">
            <a:spAutoFit/>
          </a:bodyPr>
          <a:lstStyle/>
          <a:p>
            <a:pPr marL="0" lvl="0" indent="0" algn="l">
              <a:lnSpc>
                <a:spcPts val="2798"/>
              </a:lnSpc>
            </a:pPr>
            <a:r>
              <a:rPr lang="en-US" sz="1998">
                <a:solidFill>
                  <a:srgbClr val="FFFFFF"/>
                </a:solidFill>
                <a:latin typeface="Roboto"/>
                <a:ea typeface="Roboto"/>
                <a:cs typeface="Roboto"/>
                <a:sym typeface="Roboto"/>
              </a:rPr>
              <a:t>Fundraising Goal</a:t>
            </a:r>
          </a:p>
        </p:txBody>
      </p:sp>
      <p:sp>
        <p:nvSpPr>
          <p:cNvPr id="30" name="TextBox 30"/>
          <p:cNvSpPr txBox="1"/>
          <p:nvPr/>
        </p:nvSpPr>
        <p:spPr>
          <a:xfrm>
            <a:off x="4824422" y="1884016"/>
            <a:ext cx="8639155" cy="399802"/>
          </a:xfrm>
          <a:prstGeom prst="rect">
            <a:avLst/>
          </a:prstGeom>
        </p:spPr>
        <p:txBody>
          <a:bodyPr lIns="0" tIns="0" rIns="0" bIns="0" rtlCol="0" anchor="t">
            <a:spAutoFit/>
          </a:bodyPr>
          <a:lstStyle/>
          <a:p>
            <a:pPr marL="0" lvl="0" indent="0" algn="ctr">
              <a:lnSpc>
                <a:spcPts val="3163"/>
              </a:lnSpc>
            </a:pPr>
            <a:r>
              <a:rPr lang="en-US" sz="2259" b="1">
                <a:solidFill>
                  <a:srgbClr val="FFFFFF"/>
                </a:solidFill>
                <a:latin typeface="Roboto Bold"/>
                <a:ea typeface="Roboto Bold"/>
                <a:cs typeface="Roboto Bold"/>
                <a:sym typeface="Roboto Bold"/>
              </a:rPr>
              <a:t>Financial resilience ensures mission alignment and lasting impact.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91919"/>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7898778" cy="2719887"/>
            <a:chOff x="0" y="0"/>
            <a:chExt cx="1223727" cy="421382"/>
          </a:xfrm>
        </p:grpSpPr>
        <p:sp>
          <p:nvSpPr>
            <p:cNvPr id="3" name="Freeform 3"/>
            <p:cNvSpPr/>
            <p:nvPr/>
          </p:nvSpPr>
          <p:spPr>
            <a:xfrm>
              <a:off x="0" y="0"/>
              <a:ext cx="1223727" cy="421382"/>
            </a:xfrm>
            <a:custGeom>
              <a:avLst/>
              <a:gdLst/>
              <a:ahLst/>
              <a:cxnLst/>
              <a:rect l="l" t="t" r="r" b="b"/>
              <a:pathLst>
                <a:path w="1223727" h="421382">
                  <a:moveTo>
                    <a:pt x="0" y="0"/>
                  </a:moveTo>
                  <a:lnTo>
                    <a:pt x="1223727" y="0"/>
                  </a:lnTo>
                  <a:lnTo>
                    <a:pt x="1223727" y="421382"/>
                  </a:lnTo>
                  <a:lnTo>
                    <a:pt x="0" y="421382"/>
                  </a:lnTo>
                  <a:close/>
                </a:path>
              </a:pathLst>
            </a:custGeom>
            <a:blipFill>
              <a:blip r:embed="rId2"/>
              <a:stretch>
                <a:fillRect t="-32766" b="-32766"/>
              </a:stretch>
            </a:blipFill>
          </p:spPr>
          <p:txBody>
            <a:bodyPr/>
            <a:lstStyle/>
            <a:p>
              <a:endParaRPr lang="en-US"/>
            </a:p>
          </p:txBody>
        </p:sp>
      </p:grpSp>
      <p:grpSp>
        <p:nvGrpSpPr>
          <p:cNvPr id="4" name="Group 4"/>
          <p:cNvGrpSpPr/>
          <p:nvPr/>
        </p:nvGrpSpPr>
        <p:grpSpPr>
          <a:xfrm>
            <a:off x="6274427" y="7402262"/>
            <a:ext cx="10398921" cy="2096343"/>
            <a:chOff x="0" y="0"/>
            <a:chExt cx="1611065" cy="324778"/>
          </a:xfrm>
        </p:grpSpPr>
        <p:sp>
          <p:nvSpPr>
            <p:cNvPr id="5" name="Freeform 5"/>
            <p:cNvSpPr/>
            <p:nvPr/>
          </p:nvSpPr>
          <p:spPr>
            <a:xfrm>
              <a:off x="0" y="0"/>
              <a:ext cx="1611065" cy="324778"/>
            </a:xfrm>
            <a:custGeom>
              <a:avLst/>
              <a:gdLst/>
              <a:ahLst/>
              <a:cxnLst/>
              <a:rect l="l" t="t" r="r" b="b"/>
              <a:pathLst>
                <a:path w="1611065" h="324778">
                  <a:moveTo>
                    <a:pt x="0" y="0"/>
                  </a:moveTo>
                  <a:lnTo>
                    <a:pt x="1611065" y="0"/>
                  </a:lnTo>
                  <a:lnTo>
                    <a:pt x="1611065" y="324778"/>
                  </a:lnTo>
                  <a:lnTo>
                    <a:pt x="0" y="324778"/>
                  </a:lnTo>
                  <a:close/>
                </a:path>
              </a:pathLst>
            </a:custGeom>
            <a:blipFill>
              <a:blip r:embed="rId3"/>
              <a:stretch>
                <a:fillRect t="-91374" b="-91374"/>
              </a:stretch>
            </a:blipFill>
          </p:spPr>
          <p:txBody>
            <a:bodyPr/>
            <a:lstStyle/>
            <a:p>
              <a:endParaRPr lang="en-US"/>
            </a:p>
          </p:txBody>
        </p:sp>
      </p:grpSp>
      <p:sp>
        <p:nvSpPr>
          <p:cNvPr id="6" name="TextBox 6"/>
          <p:cNvSpPr txBox="1"/>
          <p:nvPr/>
        </p:nvSpPr>
        <p:spPr>
          <a:xfrm>
            <a:off x="1028700" y="7613990"/>
            <a:ext cx="4619345" cy="885825"/>
          </a:xfrm>
          <a:prstGeom prst="rect">
            <a:avLst/>
          </a:prstGeom>
        </p:spPr>
        <p:txBody>
          <a:bodyPr lIns="0" tIns="0" rIns="0" bIns="0" rtlCol="0" anchor="t">
            <a:spAutoFit/>
          </a:bodyPr>
          <a:lstStyle/>
          <a:p>
            <a:pPr marL="0" lvl="0" indent="0" algn="l">
              <a:lnSpc>
                <a:spcPts val="7081"/>
              </a:lnSpc>
            </a:pPr>
            <a:r>
              <a:rPr lang="en-US" sz="5901" b="1">
                <a:solidFill>
                  <a:srgbClr val="FFFFFF"/>
                </a:solidFill>
                <a:latin typeface="Merriweather Bold"/>
                <a:ea typeface="Merriweather Bold"/>
                <a:cs typeface="Merriweather Bold"/>
                <a:sym typeface="Merriweather Bold"/>
              </a:rPr>
              <a:t>Fundraising</a:t>
            </a:r>
          </a:p>
        </p:txBody>
      </p:sp>
      <p:sp>
        <p:nvSpPr>
          <p:cNvPr id="7" name="TextBox 7"/>
          <p:cNvSpPr txBox="1"/>
          <p:nvPr/>
        </p:nvSpPr>
        <p:spPr>
          <a:xfrm>
            <a:off x="1028700" y="8528390"/>
            <a:ext cx="4619345" cy="885825"/>
          </a:xfrm>
          <a:prstGeom prst="rect">
            <a:avLst/>
          </a:prstGeom>
        </p:spPr>
        <p:txBody>
          <a:bodyPr lIns="0" tIns="0" rIns="0" bIns="0" rtlCol="0" anchor="t">
            <a:spAutoFit/>
          </a:bodyPr>
          <a:lstStyle/>
          <a:p>
            <a:pPr marL="0" lvl="0" indent="0" algn="l">
              <a:lnSpc>
                <a:spcPts val="7081"/>
              </a:lnSpc>
            </a:pPr>
            <a:r>
              <a:rPr lang="en-US" sz="5901" b="1">
                <a:solidFill>
                  <a:srgbClr val="E07B5B"/>
                </a:solidFill>
                <a:latin typeface="Merriweather Bold"/>
                <a:ea typeface="Merriweather Bold"/>
                <a:cs typeface="Merriweather Bold"/>
                <a:sym typeface="Merriweather Bold"/>
              </a:rPr>
              <a:t>Breakdown</a:t>
            </a:r>
          </a:p>
        </p:txBody>
      </p:sp>
      <p:sp>
        <p:nvSpPr>
          <p:cNvPr id="8" name="TextBox 8"/>
          <p:cNvSpPr txBox="1"/>
          <p:nvPr/>
        </p:nvSpPr>
        <p:spPr>
          <a:xfrm>
            <a:off x="8642990" y="909083"/>
            <a:ext cx="2627903" cy="990600"/>
          </a:xfrm>
          <a:prstGeom prst="rect">
            <a:avLst/>
          </a:prstGeom>
        </p:spPr>
        <p:txBody>
          <a:bodyPr lIns="0" tIns="0" rIns="0" bIns="0" rtlCol="0" anchor="t">
            <a:spAutoFit/>
          </a:bodyPr>
          <a:lstStyle/>
          <a:p>
            <a:pPr marL="0" lvl="0" indent="0" algn="l">
              <a:lnSpc>
                <a:spcPts val="3837"/>
              </a:lnSpc>
            </a:pPr>
            <a:r>
              <a:rPr lang="en-US" sz="3197" b="1">
                <a:solidFill>
                  <a:srgbClr val="FFFFFF"/>
                </a:solidFill>
                <a:latin typeface="Roboto Bold"/>
                <a:ea typeface="Roboto Bold"/>
                <a:cs typeface="Roboto Bold"/>
                <a:sym typeface="Roboto Bold"/>
              </a:rPr>
              <a:t>$10 Million Goal</a:t>
            </a:r>
          </a:p>
        </p:txBody>
      </p:sp>
      <p:sp>
        <p:nvSpPr>
          <p:cNvPr id="9" name="TextBox 9"/>
          <p:cNvSpPr txBox="1"/>
          <p:nvPr/>
        </p:nvSpPr>
        <p:spPr>
          <a:xfrm>
            <a:off x="11270893" y="623290"/>
            <a:ext cx="5988407" cy="1672715"/>
          </a:xfrm>
          <a:prstGeom prst="rect">
            <a:avLst/>
          </a:prstGeom>
        </p:spPr>
        <p:txBody>
          <a:bodyPr lIns="0" tIns="0" rIns="0" bIns="0" rtlCol="0" anchor="t">
            <a:spAutoFit/>
          </a:bodyPr>
          <a:lstStyle/>
          <a:p>
            <a:pPr marL="0" lvl="0" indent="0" algn="l">
              <a:lnSpc>
                <a:spcPts val="3353"/>
              </a:lnSpc>
            </a:pPr>
            <a:r>
              <a:rPr lang="en-US" sz="2395">
                <a:solidFill>
                  <a:srgbClr val="FFFFFF"/>
                </a:solidFill>
                <a:latin typeface="Roboto"/>
                <a:ea typeface="Roboto"/>
                <a:cs typeface="Roboto"/>
                <a:sym typeface="Roboto"/>
              </a:rPr>
              <a:t>Our comprehensive fundraising strategy is built on four key pillars, each designed to create sustainable financial support for the Way of Remembering program.</a:t>
            </a:r>
          </a:p>
        </p:txBody>
      </p:sp>
      <p:grpSp>
        <p:nvGrpSpPr>
          <p:cNvPr id="10" name="Group 10"/>
          <p:cNvGrpSpPr/>
          <p:nvPr/>
        </p:nvGrpSpPr>
        <p:grpSpPr>
          <a:xfrm>
            <a:off x="-19050" y="3730701"/>
            <a:ext cx="5922050" cy="3136543"/>
            <a:chOff x="0" y="0"/>
            <a:chExt cx="7896067" cy="4182057"/>
          </a:xfrm>
        </p:grpSpPr>
        <p:sp>
          <p:nvSpPr>
            <p:cNvPr id="11" name="TextBox 11"/>
            <p:cNvSpPr txBox="1"/>
            <p:nvPr/>
          </p:nvSpPr>
          <p:spPr>
            <a:xfrm>
              <a:off x="0" y="-152400"/>
              <a:ext cx="3045258" cy="1740111"/>
            </a:xfrm>
            <a:prstGeom prst="rect">
              <a:avLst/>
            </a:prstGeom>
          </p:spPr>
          <p:txBody>
            <a:bodyPr lIns="0" tIns="0" rIns="0" bIns="0" rtlCol="0" anchor="t">
              <a:spAutoFit/>
            </a:bodyPr>
            <a:lstStyle/>
            <a:p>
              <a:pPr marL="0" lvl="0" indent="0" algn="r">
                <a:lnSpc>
                  <a:spcPts val="11016"/>
                </a:lnSpc>
              </a:pPr>
              <a:r>
                <a:rPr lang="en-US" sz="7868" b="1">
                  <a:solidFill>
                    <a:srgbClr val="FFFFFF">
                      <a:alpha val="19608"/>
                    </a:srgbClr>
                  </a:solidFill>
                  <a:latin typeface="Roboto Bold"/>
                  <a:ea typeface="Roboto Bold"/>
                  <a:cs typeface="Roboto Bold"/>
                  <a:sym typeface="Roboto Bold"/>
                </a:rPr>
                <a:t>01</a:t>
              </a:r>
            </a:p>
          </p:txBody>
        </p:sp>
        <p:sp>
          <p:nvSpPr>
            <p:cNvPr id="12" name="TextBox 12"/>
            <p:cNvSpPr txBox="1"/>
            <p:nvPr/>
          </p:nvSpPr>
          <p:spPr>
            <a:xfrm>
              <a:off x="3142478" y="323955"/>
              <a:ext cx="4581112" cy="1314450"/>
            </a:xfrm>
            <a:prstGeom prst="rect">
              <a:avLst/>
            </a:prstGeom>
          </p:spPr>
          <p:txBody>
            <a:bodyPr lIns="0" tIns="0" rIns="0" bIns="0" rtlCol="0" anchor="t">
              <a:spAutoFit/>
            </a:bodyPr>
            <a:lstStyle/>
            <a:p>
              <a:pPr marL="0" lvl="0" indent="0" algn="l">
                <a:lnSpc>
                  <a:spcPts val="3837"/>
                </a:lnSpc>
              </a:pPr>
              <a:r>
                <a:rPr lang="en-US" sz="3197" b="1">
                  <a:solidFill>
                    <a:srgbClr val="FFFFFF"/>
                  </a:solidFill>
                  <a:latin typeface="Roboto Bold"/>
                  <a:ea typeface="Roboto Bold"/>
                  <a:cs typeface="Roboto Bold"/>
                  <a:sym typeface="Roboto Bold"/>
                </a:rPr>
                <a:t>Institutional &amp; Major Gifts</a:t>
              </a:r>
            </a:p>
          </p:txBody>
        </p:sp>
        <p:sp>
          <p:nvSpPr>
            <p:cNvPr id="13" name="TextBox 13"/>
            <p:cNvSpPr txBox="1"/>
            <p:nvPr/>
          </p:nvSpPr>
          <p:spPr>
            <a:xfrm>
              <a:off x="3142478" y="1839164"/>
              <a:ext cx="4753589" cy="2342893"/>
            </a:xfrm>
            <a:prstGeom prst="rect">
              <a:avLst/>
            </a:prstGeom>
          </p:spPr>
          <p:txBody>
            <a:bodyPr lIns="0" tIns="0" rIns="0" bIns="0" rtlCol="0" anchor="t">
              <a:spAutoFit/>
            </a:bodyPr>
            <a:lstStyle/>
            <a:p>
              <a:pPr marL="0" lvl="0" indent="0" algn="l">
                <a:lnSpc>
                  <a:spcPts val="2373"/>
                </a:lnSpc>
              </a:pPr>
              <a:r>
                <a:rPr lang="en-US" sz="1695">
                  <a:solidFill>
                    <a:srgbClr val="FFFFFF"/>
                  </a:solidFill>
                  <a:latin typeface="Roboto"/>
                  <a:ea typeface="Roboto"/>
                  <a:cs typeface="Roboto"/>
                  <a:sym typeface="Roboto"/>
                </a:rPr>
                <a:t>$6 Million Target</a:t>
              </a:r>
            </a:p>
            <a:p>
              <a:pPr marL="0" lvl="0" indent="0" algn="l">
                <a:lnSpc>
                  <a:spcPts val="2373"/>
                </a:lnSpc>
              </a:pPr>
              <a:r>
                <a:rPr lang="en-US" sz="1695">
                  <a:solidFill>
                    <a:srgbClr val="FFFFFF"/>
                  </a:solidFill>
                  <a:latin typeface="Roboto"/>
                  <a:ea typeface="Roboto"/>
                  <a:cs typeface="Roboto"/>
                  <a:sym typeface="Roboto"/>
                </a:rPr>
                <a:t>Cultivating relationships with foundations, corporations, and high-net-worth individuals aligned with cultural preservation and experiential education.</a:t>
              </a:r>
            </a:p>
          </p:txBody>
        </p:sp>
      </p:grpSp>
      <p:grpSp>
        <p:nvGrpSpPr>
          <p:cNvPr id="14" name="Group 14"/>
          <p:cNvGrpSpPr/>
          <p:nvPr/>
        </p:nvGrpSpPr>
        <p:grpSpPr>
          <a:xfrm>
            <a:off x="5012493" y="3730701"/>
            <a:ext cx="5984867" cy="2841268"/>
            <a:chOff x="0" y="0"/>
            <a:chExt cx="7979822" cy="3788357"/>
          </a:xfrm>
        </p:grpSpPr>
        <p:sp>
          <p:nvSpPr>
            <p:cNvPr id="15" name="TextBox 15"/>
            <p:cNvSpPr txBox="1"/>
            <p:nvPr/>
          </p:nvSpPr>
          <p:spPr>
            <a:xfrm>
              <a:off x="0" y="-152400"/>
              <a:ext cx="3045258" cy="1740111"/>
            </a:xfrm>
            <a:prstGeom prst="rect">
              <a:avLst/>
            </a:prstGeom>
          </p:spPr>
          <p:txBody>
            <a:bodyPr lIns="0" tIns="0" rIns="0" bIns="0" rtlCol="0" anchor="t">
              <a:spAutoFit/>
            </a:bodyPr>
            <a:lstStyle/>
            <a:p>
              <a:pPr marL="0" lvl="0" indent="0" algn="r">
                <a:lnSpc>
                  <a:spcPts val="11016"/>
                </a:lnSpc>
              </a:pPr>
              <a:r>
                <a:rPr lang="en-US" sz="7868" b="1">
                  <a:solidFill>
                    <a:srgbClr val="FFFFFF">
                      <a:alpha val="19608"/>
                    </a:srgbClr>
                  </a:solidFill>
                  <a:latin typeface="Roboto Bold"/>
                  <a:ea typeface="Roboto Bold"/>
                  <a:cs typeface="Roboto Bold"/>
                  <a:sym typeface="Roboto Bold"/>
                </a:rPr>
                <a:t>02</a:t>
              </a:r>
            </a:p>
          </p:txBody>
        </p:sp>
        <p:sp>
          <p:nvSpPr>
            <p:cNvPr id="16" name="TextBox 16"/>
            <p:cNvSpPr txBox="1"/>
            <p:nvPr/>
          </p:nvSpPr>
          <p:spPr>
            <a:xfrm>
              <a:off x="3232043" y="323955"/>
              <a:ext cx="4557401" cy="666750"/>
            </a:xfrm>
            <a:prstGeom prst="rect">
              <a:avLst/>
            </a:prstGeom>
          </p:spPr>
          <p:txBody>
            <a:bodyPr lIns="0" tIns="0" rIns="0" bIns="0" rtlCol="0" anchor="t">
              <a:spAutoFit/>
            </a:bodyPr>
            <a:lstStyle/>
            <a:p>
              <a:pPr marL="0" lvl="0" indent="0" algn="l">
                <a:lnSpc>
                  <a:spcPts val="3837"/>
                </a:lnSpc>
              </a:pPr>
              <a:r>
                <a:rPr lang="en-US" sz="3197" b="1">
                  <a:solidFill>
                    <a:srgbClr val="FFFFFF"/>
                  </a:solidFill>
                  <a:latin typeface="Roboto Bold"/>
                  <a:ea typeface="Roboto Bold"/>
                  <a:cs typeface="Roboto Bold"/>
                  <a:sym typeface="Roboto Bold"/>
                </a:rPr>
                <a:t>Grants</a:t>
              </a:r>
            </a:p>
          </p:txBody>
        </p:sp>
        <p:sp>
          <p:nvSpPr>
            <p:cNvPr id="17" name="TextBox 17"/>
            <p:cNvSpPr txBox="1"/>
            <p:nvPr/>
          </p:nvSpPr>
          <p:spPr>
            <a:xfrm>
              <a:off x="3232043" y="1839164"/>
              <a:ext cx="4747779" cy="1949193"/>
            </a:xfrm>
            <a:prstGeom prst="rect">
              <a:avLst/>
            </a:prstGeom>
          </p:spPr>
          <p:txBody>
            <a:bodyPr lIns="0" tIns="0" rIns="0" bIns="0" rtlCol="0" anchor="t">
              <a:spAutoFit/>
            </a:bodyPr>
            <a:lstStyle/>
            <a:p>
              <a:pPr marL="0" lvl="0" indent="0" algn="l">
                <a:lnSpc>
                  <a:spcPts val="2373"/>
                </a:lnSpc>
              </a:pPr>
              <a:r>
                <a:rPr lang="en-US" sz="1695">
                  <a:solidFill>
                    <a:srgbClr val="FFFFFF"/>
                  </a:solidFill>
                  <a:latin typeface="Roboto"/>
                  <a:ea typeface="Roboto"/>
                  <a:cs typeface="Roboto"/>
                  <a:sym typeface="Roboto"/>
                </a:rPr>
                <a:t>$2 Million Target</a:t>
              </a:r>
            </a:p>
            <a:p>
              <a:pPr marL="0" lvl="0" indent="0" algn="l">
                <a:lnSpc>
                  <a:spcPts val="2373"/>
                </a:lnSpc>
              </a:pPr>
              <a:r>
                <a:rPr lang="en-US" sz="1695">
                  <a:solidFill>
                    <a:srgbClr val="FFFFFF"/>
                  </a:solidFill>
                  <a:latin typeface="Roboto"/>
                  <a:ea typeface="Roboto"/>
                  <a:cs typeface="Roboto"/>
                  <a:sym typeface="Roboto"/>
                </a:rPr>
                <a:t>Pursuing cultural heritage, educational, and global studies grants from government agencies and private foundations.</a:t>
              </a:r>
            </a:p>
          </p:txBody>
        </p:sp>
      </p:grpSp>
      <p:grpSp>
        <p:nvGrpSpPr>
          <p:cNvPr id="18" name="Group 18"/>
          <p:cNvGrpSpPr/>
          <p:nvPr/>
        </p:nvGrpSpPr>
        <p:grpSpPr>
          <a:xfrm>
            <a:off x="10044037" y="3730701"/>
            <a:ext cx="7041114" cy="2841268"/>
            <a:chOff x="0" y="0"/>
            <a:chExt cx="9388152" cy="3788357"/>
          </a:xfrm>
        </p:grpSpPr>
        <p:sp>
          <p:nvSpPr>
            <p:cNvPr id="19" name="TextBox 19"/>
            <p:cNvSpPr txBox="1"/>
            <p:nvPr/>
          </p:nvSpPr>
          <p:spPr>
            <a:xfrm>
              <a:off x="0" y="-152400"/>
              <a:ext cx="3045258" cy="1740111"/>
            </a:xfrm>
            <a:prstGeom prst="rect">
              <a:avLst/>
            </a:prstGeom>
          </p:spPr>
          <p:txBody>
            <a:bodyPr lIns="0" tIns="0" rIns="0" bIns="0" rtlCol="0" anchor="t">
              <a:spAutoFit/>
            </a:bodyPr>
            <a:lstStyle/>
            <a:p>
              <a:pPr marL="0" lvl="0" indent="0" algn="r">
                <a:lnSpc>
                  <a:spcPts val="11016"/>
                </a:lnSpc>
              </a:pPr>
              <a:r>
                <a:rPr lang="en-US" sz="7868" b="1">
                  <a:solidFill>
                    <a:srgbClr val="FFFFFF">
                      <a:alpha val="19608"/>
                    </a:srgbClr>
                  </a:solidFill>
                  <a:latin typeface="Roboto Bold"/>
                  <a:ea typeface="Roboto Bold"/>
                  <a:cs typeface="Roboto Bold"/>
                  <a:sym typeface="Roboto Bold"/>
                </a:rPr>
                <a:t>03</a:t>
              </a:r>
            </a:p>
          </p:txBody>
        </p:sp>
        <p:sp>
          <p:nvSpPr>
            <p:cNvPr id="20" name="TextBox 20"/>
            <p:cNvSpPr txBox="1"/>
            <p:nvPr/>
          </p:nvSpPr>
          <p:spPr>
            <a:xfrm>
              <a:off x="3321607" y="323955"/>
              <a:ext cx="6066545" cy="1314450"/>
            </a:xfrm>
            <a:prstGeom prst="rect">
              <a:avLst/>
            </a:prstGeom>
          </p:spPr>
          <p:txBody>
            <a:bodyPr lIns="0" tIns="0" rIns="0" bIns="0" rtlCol="0" anchor="t">
              <a:spAutoFit/>
            </a:bodyPr>
            <a:lstStyle/>
            <a:p>
              <a:pPr marL="0" lvl="0" indent="0" algn="l">
                <a:lnSpc>
                  <a:spcPts val="3837"/>
                </a:lnSpc>
              </a:pPr>
              <a:r>
                <a:rPr lang="en-US" sz="3197" b="1">
                  <a:solidFill>
                    <a:srgbClr val="FFFFFF"/>
                  </a:solidFill>
                  <a:latin typeface="Roboto Bold"/>
                  <a:ea typeface="Roboto Bold"/>
                  <a:cs typeface="Roboto Bold"/>
                  <a:sym typeface="Roboto Bold"/>
                </a:rPr>
                <a:t>Merchandising &amp; Community Fundraising</a:t>
              </a:r>
            </a:p>
          </p:txBody>
        </p:sp>
        <p:sp>
          <p:nvSpPr>
            <p:cNvPr id="21" name="TextBox 21"/>
            <p:cNvSpPr txBox="1"/>
            <p:nvPr/>
          </p:nvSpPr>
          <p:spPr>
            <a:xfrm>
              <a:off x="3321607" y="1839164"/>
              <a:ext cx="4700775" cy="1949193"/>
            </a:xfrm>
            <a:prstGeom prst="rect">
              <a:avLst/>
            </a:prstGeom>
          </p:spPr>
          <p:txBody>
            <a:bodyPr lIns="0" tIns="0" rIns="0" bIns="0" rtlCol="0" anchor="t">
              <a:spAutoFit/>
            </a:bodyPr>
            <a:lstStyle/>
            <a:p>
              <a:pPr marL="0" lvl="0" indent="0" algn="l">
                <a:lnSpc>
                  <a:spcPts val="2373"/>
                </a:lnSpc>
              </a:pPr>
              <a:r>
                <a:rPr lang="en-US" sz="1695">
                  <a:solidFill>
                    <a:srgbClr val="FFFFFF"/>
                  </a:solidFill>
                  <a:latin typeface="Roboto"/>
                  <a:ea typeface="Roboto"/>
                  <a:cs typeface="Roboto"/>
                  <a:sym typeface="Roboto"/>
                </a:rPr>
                <a:t>$1 Million Target</a:t>
              </a:r>
            </a:p>
            <a:p>
              <a:pPr marL="0" lvl="0" indent="0" algn="l">
                <a:lnSpc>
                  <a:spcPts val="2373"/>
                </a:lnSpc>
              </a:pPr>
              <a:r>
                <a:rPr lang="en-US" sz="1695">
                  <a:solidFill>
                    <a:srgbClr val="FFFFFF"/>
                  </a:solidFill>
                  <a:latin typeface="Roboto"/>
                  <a:ea typeface="Roboto"/>
                  <a:cs typeface="Roboto"/>
                  <a:sym typeface="Roboto"/>
                </a:rPr>
                <a:t>Culturally-inspired merchandise and grassroots community giving campaigns that deepen connection to the WOR mission.</a:t>
              </a:r>
            </a:p>
          </p:txBody>
        </p:sp>
      </p:grpSp>
      <p:sp>
        <p:nvSpPr>
          <p:cNvPr id="22" name="AutoShape 22"/>
          <p:cNvSpPr/>
          <p:nvPr/>
        </p:nvSpPr>
        <p:spPr>
          <a:xfrm flipV="1">
            <a:off x="616501" y="729939"/>
            <a:ext cx="1259111" cy="0"/>
          </a:xfrm>
          <a:prstGeom prst="line">
            <a:avLst/>
          </a:prstGeom>
          <a:ln w="38100" cap="flat">
            <a:solidFill>
              <a:srgbClr val="E07B5B"/>
            </a:solidFill>
            <a:prstDash val="solid"/>
            <a:headEnd type="none" w="sm" len="sm"/>
            <a:tailEnd type="none" w="sm" len="sm"/>
          </a:ln>
        </p:spPr>
        <p:txBody>
          <a:bodyPr/>
          <a:lstStyle/>
          <a:p>
            <a:endParaRPr lang="en-US"/>
          </a:p>
        </p:txBody>
      </p:sp>
      <p:sp>
        <p:nvSpPr>
          <p:cNvPr id="23" name="AutoShape 23"/>
          <p:cNvSpPr/>
          <p:nvPr/>
        </p:nvSpPr>
        <p:spPr>
          <a:xfrm flipV="1">
            <a:off x="2565517" y="729939"/>
            <a:ext cx="1259111" cy="0"/>
          </a:xfrm>
          <a:prstGeom prst="line">
            <a:avLst/>
          </a:prstGeom>
          <a:ln w="38100" cap="flat">
            <a:solidFill>
              <a:srgbClr val="FFFFFF"/>
            </a:solidFill>
            <a:prstDash val="solid"/>
            <a:headEnd type="none" w="sm" len="sm"/>
            <a:tailEnd type="none" w="sm" len="sm"/>
          </a:ln>
        </p:spPr>
        <p:txBody>
          <a:bodyPr/>
          <a:lstStyle/>
          <a:p>
            <a:endParaRPr lang="en-US"/>
          </a:p>
        </p:txBody>
      </p:sp>
      <p:sp>
        <p:nvSpPr>
          <p:cNvPr id="24" name="AutoShape 24"/>
          <p:cNvSpPr/>
          <p:nvPr/>
        </p:nvSpPr>
        <p:spPr>
          <a:xfrm flipV="1">
            <a:off x="4514532" y="729939"/>
            <a:ext cx="1259111" cy="0"/>
          </a:xfrm>
          <a:prstGeom prst="line">
            <a:avLst/>
          </a:prstGeom>
          <a:ln w="38100" cap="flat">
            <a:solidFill>
              <a:srgbClr val="FFFFFF"/>
            </a:solidFill>
            <a:prstDash val="solid"/>
            <a:headEnd type="none" w="sm" len="sm"/>
            <a:tailEnd type="none" w="sm" len="sm"/>
          </a:ln>
        </p:spPr>
        <p:txBody>
          <a:bodyPr/>
          <a:lstStyle/>
          <a:p>
            <a:endParaRPr lang="en-US"/>
          </a:p>
        </p:txBody>
      </p:sp>
      <p:sp>
        <p:nvSpPr>
          <p:cNvPr id="25" name="Freeform 25"/>
          <p:cNvSpPr/>
          <p:nvPr/>
        </p:nvSpPr>
        <p:spPr>
          <a:xfrm>
            <a:off x="16540579" y="6507330"/>
            <a:ext cx="992568" cy="992568"/>
          </a:xfrm>
          <a:custGeom>
            <a:avLst/>
            <a:gdLst/>
            <a:ahLst/>
            <a:cxnLst/>
            <a:rect l="l" t="t" r="r" b="b"/>
            <a:pathLst>
              <a:path w="992568" h="992568">
                <a:moveTo>
                  <a:pt x="0" y="0"/>
                </a:moveTo>
                <a:lnTo>
                  <a:pt x="992568" y="0"/>
                </a:lnTo>
                <a:lnTo>
                  <a:pt x="992568" y="992568"/>
                </a:lnTo>
                <a:lnTo>
                  <a:pt x="0" y="9925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26" name="Group 26"/>
          <p:cNvGrpSpPr/>
          <p:nvPr/>
        </p:nvGrpSpPr>
        <p:grpSpPr>
          <a:xfrm>
            <a:off x="16960098" y="7741372"/>
            <a:ext cx="153529" cy="153529"/>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07B5B"/>
            </a:solidFill>
          </p:spPr>
          <p:txBody>
            <a:bodyPr/>
            <a:lstStyle/>
            <a:p>
              <a:endParaRPr lang="en-US"/>
            </a:p>
          </p:txBody>
        </p:sp>
        <p:sp>
          <p:nvSpPr>
            <p:cNvPr id="28" name="TextBox 28"/>
            <p:cNvSpPr txBox="1"/>
            <p:nvPr/>
          </p:nvSpPr>
          <p:spPr>
            <a:xfrm>
              <a:off x="76200" y="19050"/>
              <a:ext cx="660400" cy="717550"/>
            </a:xfrm>
            <a:prstGeom prst="rect">
              <a:avLst/>
            </a:prstGeom>
          </p:spPr>
          <p:txBody>
            <a:bodyPr lIns="50800" tIns="50800" rIns="50800" bIns="50800" rtlCol="0" anchor="ctr"/>
            <a:lstStyle/>
            <a:p>
              <a:pPr marL="0" lvl="0" indent="0" algn="ctr">
                <a:lnSpc>
                  <a:spcPts val="2800"/>
                </a:lnSpc>
              </a:pPr>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91919"/>
        </a:solidFill>
        <a:effectLst/>
      </p:bgPr>
    </p:bg>
    <p:spTree>
      <p:nvGrpSpPr>
        <p:cNvPr id="1" name=""/>
        <p:cNvGrpSpPr/>
        <p:nvPr/>
      </p:nvGrpSpPr>
      <p:grpSpPr>
        <a:xfrm>
          <a:off x="0" y="0"/>
          <a:ext cx="0" cy="0"/>
          <a:chOff x="0" y="0"/>
          <a:chExt cx="0" cy="0"/>
        </a:xfrm>
      </p:grpSpPr>
      <p:grpSp>
        <p:nvGrpSpPr>
          <p:cNvPr id="2" name="Group 2"/>
          <p:cNvGrpSpPr/>
          <p:nvPr/>
        </p:nvGrpSpPr>
        <p:grpSpPr>
          <a:xfrm>
            <a:off x="656386" y="1235680"/>
            <a:ext cx="4816250" cy="5015650"/>
            <a:chOff x="0" y="0"/>
            <a:chExt cx="746163" cy="777055"/>
          </a:xfrm>
        </p:grpSpPr>
        <p:sp>
          <p:nvSpPr>
            <p:cNvPr id="3" name="Freeform 3"/>
            <p:cNvSpPr/>
            <p:nvPr/>
          </p:nvSpPr>
          <p:spPr>
            <a:xfrm>
              <a:off x="0" y="0"/>
              <a:ext cx="746163" cy="777055"/>
            </a:xfrm>
            <a:custGeom>
              <a:avLst/>
              <a:gdLst/>
              <a:ahLst/>
              <a:cxnLst/>
              <a:rect l="l" t="t" r="r" b="b"/>
              <a:pathLst>
                <a:path w="746163" h="777055">
                  <a:moveTo>
                    <a:pt x="0" y="0"/>
                  </a:moveTo>
                  <a:lnTo>
                    <a:pt x="746163" y="0"/>
                  </a:lnTo>
                  <a:lnTo>
                    <a:pt x="746163" y="777055"/>
                  </a:lnTo>
                  <a:lnTo>
                    <a:pt x="0" y="777055"/>
                  </a:lnTo>
                  <a:close/>
                </a:path>
              </a:pathLst>
            </a:custGeom>
            <a:blipFill>
              <a:blip r:embed="rId2"/>
              <a:stretch>
                <a:fillRect l="-2070" r="-2070"/>
              </a:stretch>
            </a:blipFill>
          </p:spPr>
          <p:txBody>
            <a:bodyPr/>
            <a:lstStyle/>
            <a:p>
              <a:endParaRPr lang="en-US"/>
            </a:p>
          </p:txBody>
        </p:sp>
      </p:grpSp>
      <p:grpSp>
        <p:nvGrpSpPr>
          <p:cNvPr id="4" name="Group 4"/>
          <p:cNvGrpSpPr/>
          <p:nvPr/>
        </p:nvGrpSpPr>
        <p:grpSpPr>
          <a:xfrm>
            <a:off x="5905192" y="1235680"/>
            <a:ext cx="4816250" cy="5015650"/>
            <a:chOff x="0" y="0"/>
            <a:chExt cx="746163" cy="777055"/>
          </a:xfrm>
        </p:grpSpPr>
        <p:sp>
          <p:nvSpPr>
            <p:cNvPr id="5" name="Freeform 5"/>
            <p:cNvSpPr/>
            <p:nvPr/>
          </p:nvSpPr>
          <p:spPr>
            <a:xfrm>
              <a:off x="0" y="0"/>
              <a:ext cx="746163" cy="777055"/>
            </a:xfrm>
            <a:custGeom>
              <a:avLst/>
              <a:gdLst/>
              <a:ahLst/>
              <a:cxnLst/>
              <a:rect l="l" t="t" r="r" b="b"/>
              <a:pathLst>
                <a:path w="746163" h="777055">
                  <a:moveTo>
                    <a:pt x="0" y="0"/>
                  </a:moveTo>
                  <a:lnTo>
                    <a:pt x="746163" y="0"/>
                  </a:lnTo>
                  <a:lnTo>
                    <a:pt x="746163" y="777055"/>
                  </a:lnTo>
                  <a:lnTo>
                    <a:pt x="0" y="777055"/>
                  </a:lnTo>
                  <a:close/>
                </a:path>
              </a:pathLst>
            </a:custGeom>
            <a:blipFill>
              <a:blip r:embed="rId3"/>
              <a:stretch>
                <a:fillRect t="-14016" b="-14016"/>
              </a:stretch>
            </a:blipFill>
          </p:spPr>
          <p:txBody>
            <a:bodyPr/>
            <a:lstStyle/>
            <a:p>
              <a:endParaRPr lang="en-US"/>
            </a:p>
          </p:txBody>
        </p:sp>
      </p:grpSp>
      <p:sp>
        <p:nvSpPr>
          <p:cNvPr id="6" name="AutoShape 6"/>
          <p:cNvSpPr/>
          <p:nvPr/>
        </p:nvSpPr>
        <p:spPr>
          <a:xfrm flipH="1">
            <a:off x="11530353" y="6443069"/>
            <a:ext cx="5037066" cy="0"/>
          </a:xfrm>
          <a:prstGeom prst="line">
            <a:avLst/>
          </a:prstGeom>
          <a:ln w="19050" cap="flat">
            <a:solidFill>
              <a:srgbClr val="E07B5B"/>
            </a:solidFill>
            <a:prstDash val="solid"/>
            <a:headEnd type="none" w="sm" len="sm"/>
            <a:tailEnd type="none" w="sm" len="sm"/>
          </a:ln>
        </p:spPr>
        <p:txBody>
          <a:bodyPr/>
          <a:lstStyle/>
          <a:p>
            <a:endParaRPr lang="en-US"/>
          </a:p>
        </p:txBody>
      </p:sp>
      <p:sp>
        <p:nvSpPr>
          <p:cNvPr id="7" name="AutoShape 7"/>
          <p:cNvSpPr/>
          <p:nvPr/>
        </p:nvSpPr>
        <p:spPr>
          <a:xfrm flipH="1">
            <a:off x="11530353" y="8254197"/>
            <a:ext cx="5037066" cy="0"/>
          </a:xfrm>
          <a:prstGeom prst="line">
            <a:avLst/>
          </a:prstGeom>
          <a:ln w="19050" cap="flat">
            <a:solidFill>
              <a:srgbClr val="E07B5B"/>
            </a:solidFill>
            <a:prstDash val="solid"/>
            <a:headEnd type="none" w="sm" len="sm"/>
            <a:tailEnd type="none" w="sm" len="sm"/>
          </a:ln>
        </p:spPr>
        <p:txBody>
          <a:bodyPr/>
          <a:lstStyle/>
          <a:p>
            <a:endParaRPr lang="en-US"/>
          </a:p>
        </p:txBody>
      </p:sp>
      <p:sp>
        <p:nvSpPr>
          <p:cNvPr id="8" name="AutoShape 8"/>
          <p:cNvSpPr/>
          <p:nvPr/>
        </p:nvSpPr>
        <p:spPr>
          <a:xfrm flipV="1">
            <a:off x="616501" y="729939"/>
            <a:ext cx="1259111" cy="0"/>
          </a:xfrm>
          <a:prstGeom prst="line">
            <a:avLst/>
          </a:prstGeom>
          <a:ln w="38100" cap="flat">
            <a:solidFill>
              <a:srgbClr val="E07B5B"/>
            </a:solidFill>
            <a:prstDash val="solid"/>
            <a:headEnd type="none" w="sm" len="sm"/>
            <a:tailEnd type="none" w="sm" len="sm"/>
          </a:ln>
        </p:spPr>
        <p:txBody>
          <a:bodyPr/>
          <a:lstStyle/>
          <a:p>
            <a:endParaRPr lang="en-US"/>
          </a:p>
        </p:txBody>
      </p:sp>
      <p:sp>
        <p:nvSpPr>
          <p:cNvPr id="9" name="AutoShape 9"/>
          <p:cNvSpPr/>
          <p:nvPr/>
        </p:nvSpPr>
        <p:spPr>
          <a:xfrm flipV="1">
            <a:off x="2565517" y="729939"/>
            <a:ext cx="1259111" cy="0"/>
          </a:xfrm>
          <a:prstGeom prst="line">
            <a:avLst/>
          </a:prstGeom>
          <a:ln w="38100" cap="flat">
            <a:solidFill>
              <a:srgbClr val="FFFFFF"/>
            </a:solidFill>
            <a:prstDash val="solid"/>
            <a:headEnd type="none" w="sm" len="sm"/>
            <a:tailEnd type="none" w="sm" len="sm"/>
          </a:ln>
        </p:spPr>
        <p:txBody>
          <a:bodyPr/>
          <a:lstStyle/>
          <a:p>
            <a:endParaRPr lang="en-US"/>
          </a:p>
        </p:txBody>
      </p:sp>
      <p:sp>
        <p:nvSpPr>
          <p:cNvPr id="10" name="AutoShape 10"/>
          <p:cNvSpPr/>
          <p:nvPr/>
        </p:nvSpPr>
        <p:spPr>
          <a:xfrm flipV="1">
            <a:off x="4514532" y="729939"/>
            <a:ext cx="1259111" cy="0"/>
          </a:xfrm>
          <a:prstGeom prst="line">
            <a:avLst/>
          </a:prstGeom>
          <a:ln w="38100" cap="flat">
            <a:solidFill>
              <a:srgbClr val="FFFFFF"/>
            </a:solidFill>
            <a:prstDash val="solid"/>
            <a:headEnd type="none" w="sm" len="sm"/>
            <a:tailEnd type="none" w="sm" len="sm"/>
          </a:ln>
        </p:spPr>
        <p:txBody>
          <a:bodyPr/>
          <a:lstStyle/>
          <a:p>
            <a:endParaRPr lang="en-US"/>
          </a:p>
        </p:txBody>
      </p:sp>
      <p:grpSp>
        <p:nvGrpSpPr>
          <p:cNvPr id="11" name="Group 11"/>
          <p:cNvGrpSpPr/>
          <p:nvPr/>
        </p:nvGrpSpPr>
        <p:grpSpPr>
          <a:xfrm>
            <a:off x="11530353" y="4914900"/>
            <a:ext cx="5037066" cy="1150393"/>
            <a:chOff x="0" y="0"/>
            <a:chExt cx="6716088" cy="1533858"/>
          </a:xfrm>
        </p:grpSpPr>
        <p:sp>
          <p:nvSpPr>
            <p:cNvPr id="12" name="AutoShape 12"/>
            <p:cNvSpPr/>
            <p:nvPr/>
          </p:nvSpPr>
          <p:spPr>
            <a:xfrm flipV="1">
              <a:off x="6306717" y="231628"/>
              <a:ext cx="373449" cy="373449"/>
            </a:xfrm>
            <a:prstGeom prst="line">
              <a:avLst/>
            </a:prstGeom>
            <a:ln w="101600" cap="flat">
              <a:solidFill>
                <a:srgbClr val="E07B5B"/>
              </a:solidFill>
              <a:prstDash val="solid"/>
              <a:headEnd type="none" w="sm" len="sm"/>
              <a:tailEnd type="arrow" w="med" len="sm"/>
            </a:ln>
          </p:spPr>
          <p:txBody>
            <a:bodyPr/>
            <a:lstStyle/>
            <a:p>
              <a:endParaRPr lang="en-US"/>
            </a:p>
          </p:txBody>
        </p:sp>
        <p:sp>
          <p:nvSpPr>
            <p:cNvPr id="13" name="TextBox 13"/>
            <p:cNvSpPr txBox="1"/>
            <p:nvPr/>
          </p:nvSpPr>
          <p:spPr>
            <a:xfrm>
              <a:off x="0" y="-76200"/>
              <a:ext cx="4015653" cy="706120"/>
            </a:xfrm>
            <a:prstGeom prst="rect">
              <a:avLst/>
            </a:prstGeom>
          </p:spPr>
          <p:txBody>
            <a:bodyPr lIns="0" tIns="0" rIns="0" bIns="0" rtlCol="0" anchor="t">
              <a:spAutoFit/>
            </a:bodyPr>
            <a:lstStyle/>
            <a:p>
              <a:pPr marL="0" lvl="0" indent="0" algn="l">
                <a:lnSpc>
                  <a:spcPts val="4409"/>
                </a:lnSpc>
              </a:pPr>
              <a:r>
                <a:rPr lang="en-US" sz="3150" b="1">
                  <a:solidFill>
                    <a:srgbClr val="FFFFFF"/>
                  </a:solidFill>
                  <a:latin typeface="Roboto Bold"/>
                  <a:ea typeface="Roboto Bold"/>
                  <a:cs typeface="Roboto Bold"/>
                  <a:sym typeface="Roboto Bold"/>
                </a:rPr>
                <a:t>Ancestral Circle</a:t>
              </a:r>
            </a:p>
          </p:txBody>
        </p:sp>
        <p:sp>
          <p:nvSpPr>
            <p:cNvPr id="14" name="TextBox 14"/>
            <p:cNvSpPr txBox="1"/>
            <p:nvPr/>
          </p:nvSpPr>
          <p:spPr>
            <a:xfrm>
              <a:off x="0" y="742599"/>
              <a:ext cx="4739409" cy="791259"/>
            </a:xfrm>
            <a:prstGeom prst="rect">
              <a:avLst/>
            </a:prstGeom>
          </p:spPr>
          <p:txBody>
            <a:bodyPr lIns="0" tIns="0" rIns="0" bIns="0" rtlCol="0" anchor="t">
              <a:spAutoFit/>
            </a:bodyPr>
            <a:lstStyle/>
            <a:p>
              <a:pPr marL="0" lvl="0" indent="0" algn="l">
                <a:lnSpc>
                  <a:spcPts val="2465"/>
                </a:lnSpc>
              </a:pPr>
              <a:r>
                <a:rPr lang="en-US" sz="1761">
                  <a:solidFill>
                    <a:srgbClr val="FFFFFF"/>
                  </a:solidFill>
                  <a:latin typeface="Roboto"/>
                  <a:ea typeface="Roboto"/>
                  <a:cs typeface="Roboto"/>
                  <a:sym typeface="Roboto"/>
                </a:rPr>
                <a:t>$1M+ commitment honoring legacy and transformational impact.</a:t>
              </a:r>
            </a:p>
          </p:txBody>
        </p:sp>
      </p:grpSp>
      <p:grpSp>
        <p:nvGrpSpPr>
          <p:cNvPr id="15" name="Group 15"/>
          <p:cNvGrpSpPr/>
          <p:nvPr/>
        </p:nvGrpSpPr>
        <p:grpSpPr>
          <a:xfrm>
            <a:off x="11530353" y="6728819"/>
            <a:ext cx="5037066" cy="1150393"/>
            <a:chOff x="0" y="0"/>
            <a:chExt cx="6716088" cy="1533858"/>
          </a:xfrm>
        </p:grpSpPr>
        <p:sp>
          <p:nvSpPr>
            <p:cNvPr id="16" name="AutoShape 16"/>
            <p:cNvSpPr/>
            <p:nvPr/>
          </p:nvSpPr>
          <p:spPr>
            <a:xfrm flipV="1">
              <a:off x="6306717" y="231628"/>
              <a:ext cx="373449" cy="373449"/>
            </a:xfrm>
            <a:prstGeom prst="line">
              <a:avLst/>
            </a:prstGeom>
            <a:ln w="101600" cap="flat">
              <a:solidFill>
                <a:srgbClr val="E07B5B"/>
              </a:solidFill>
              <a:prstDash val="solid"/>
              <a:headEnd type="none" w="sm" len="sm"/>
              <a:tailEnd type="arrow" w="med" len="sm"/>
            </a:ln>
          </p:spPr>
          <p:txBody>
            <a:bodyPr/>
            <a:lstStyle/>
            <a:p>
              <a:endParaRPr lang="en-US"/>
            </a:p>
          </p:txBody>
        </p:sp>
        <p:sp>
          <p:nvSpPr>
            <p:cNvPr id="17" name="TextBox 17"/>
            <p:cNvSpPr txBox="1"/>
            <p:nvPr/>
          </p:nvSpPr>
          <p:spPr>
            <a:xfrm>
              <a:off x="0" y="-76200"/>
              <a:ext cx="4739409" cy="706120"/>
            </a:xfrm>
            <a:prstGeom prst="rect">
              <a:avLst/>
            </a:prstGeom>
          </p:spPr>
          <p:txBody>
            <a:bodyPr lIns="0" tIns="0" rIns="0" bIns="0" rtlCol="0" anchor="t">
              <a:spAutoFit/>
            </a:bodyPr>
            <a:lstStyle/>
            <a:p>
              <a:pPr marL="0" lvl="0" indent="0" algn="l">
                <a:lnSpc>
                  <a:spcPts val="4409"/>
                </a:lnSpc>
              </a:pPr>
              <a:r>
                <a:rPr lang="en-US" sz="3150" b="1">
                  <a:solidFill>
                    <a:srgbClr val="FFFFFF"/>
                  </a:solidFill>
                  <a:latin typeface="Roboto Bold"/>
                  <a:ea typeface="Roboto Bold"/>
                  <a:cs typeface="Roboto Bold"/>
                  <a:sym typeface="Roboto Bold"/>
                </a:rPr>
                <a:t>Legacy Circle</a:t>
              </a:r>
            </a:p>
          </p:txBody>
        </p:sp>
        <p:sp>
          <p:nvSpPr>
            <p:cNvPr id="18" name="TextBox 18"/>
            <p:cNvSpPr txBox="1"/>
            <p:nvPr/>
          </p:nvSpPr>
          <p:spPr>
            <a:xfrm>
              <a:off x="0" y="742599"/>
              <a:ext cx="4916295" cy="791259"/>
            </a:xfrm>
            <a:prstGeom prst="rect">
              <a:avLst/>
            </a:prstGeom>
          </p:spPr>
          <p:txBody>
            <a:bodyPr lIns="0" tIns="0" rIns="0" bIns="0" rtlCol="0" anchor="t">
              <a:spAutoFit/>
            </a:bodyPr>
            <a:lstStyle/>
            <a:p>
              <a:pPr marL="0" lvl="0" indent="0" algn="l">
                <a:lnSpc>
                  <a:spcPts val="2465"/>
                </a:lnSpc>
              </a:pPr>
              <a:r>
                <a:rPr lang="en-US" sz="1761">
                  <a:solidFill>
                    <a:srgbClr val="FFFFFF"/>
                  </a:solidFill>
                  <a:latin typeface="Roboto"/>
                  <a:ea typeface="Roboto"/>
                  <a:cs typeface="Roboto"/>
                  <a:sym typeface="Roboto"/>
                </a:rPr>
                <a:t>$250K–$999K supporting sustained growth and cultural preservation.</a:t>
              </a:r>
            </a:p>
          </p:txBody>
        </p:sp>
      </p:grpSp>
      <p:sp>
        <p:nvSpPr>
          <p:cNvPr id="19" name="Freeform 19"/>
          <p:cNvSpPr/>
          <p:nvPr/>
        </p:nvSpPr>
        <p:spPr>
          <a:xfrm>
            <a:off x="17631614" y="4117079"/>
            <a:ext cx="1563765" cy="1563765"/>
          </a:xfrm>
          <a:custGeom>
            <a:avLst/>
            <a:gdLst/>
            <a:ahLst/>
            <a:cxnLst/>
            <a:rect l="l" t="t" r="r" b="b"/>
            <a:pathLst>
              <a:path w="1563765" h="1563765">
                <a:moveTo>
                  <a:pt x="0" y="0"/>
                </a:moveTo>
                <a:lnTo>
                  <a:pt x="1563765" y="0"/>
                </a:lnTo>
                <a:lnTo>
                  <a:pt x="1563765" y="1563766"/>
                </a:lnTo>
                <a:lnTo>
                  <a:pt x="0" y="15637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20" name="Group 20"/>
          <p:cNvGrpSpPr/>
          <p:nvPr/>
        </p:nvGrpSpPr>
        <p:grpSpPr>
          <a:xfrm>
            <a:off x="17776949" y="6002944"/>
            <a:ext cx="241881" cy="241881"/>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07B5B"/>
            </a:solidFill>
          </p:spPr>
          <p:txBody>
            <a:bodyPr/>
            <a:lstStyle/>
            <a:p>
              <a:endParaRPr lang="en-US"/>
            </a:p>
          </p:txBody>
        </p:sp>
        <p:sp>
          <p:nvSpPr>
            <p:cNvPr id="22" name="TextBox 22"/>
            <p:cNvSpPr txBox="1"/>
            <p:nvPr/>
          </p:nvSpPr>
          <p:spPr>
            <a:xfrm>
              <a:off x="76200" y="19050"/>
              <a:ext cx="660400" cy="717550"/>
            </a:xfrm>
            <a:prstGeom prst="rect">
              <a:avLst/>
            </a:prstGeom>
          </p:spPr>
          <p:txBody>
            <a:bodyPr lIns="50800" tIns="50800" rIns="50800" bIns="50800" rtlCol="0" anchor="ctr"/>
            <a:lstStyle/>
            <a:p>
              <a:pPr marL="0" lvl="0" indent="0" algn="ctr">
                <a:lnSpc>
                  <a:spcPts val="2800"/>
                </a:lnSpc>
              </a:pPr>
              <a:endParaRPr/>
            </a:p>
          </p:txBody>
        </p:sp>
      </p:grpSp>
      <p:grpSp>
        <p:nvGrpSpPr>
          <p:cNvPr id="23" name="Group 23"/>
          <p:cNvGrpSpPr/>
          <p:nvPr/>
        </p:nvGrpSpPr>
        <p:grpSpPr>
          <a:xfrm>
            <a:off x="11491463" y="8539947"/>
            <a:ext cx="5037066" cy="1455193"/>
            <a:chOff x="0" y="0"/>
            <a:chExt cx="6716088" cy="1940258"/>
          </a:xfrm>
        </p:grpSpPr>
        <p:sp>
          <p:nvSpPr>
            <p:cNvPr id="24" name="AutoShape 24"/>
            <p:cNvSpPr/>
            <p:nvPr/>
          </p:nvSpPr>
          <p:spPr>
            <a:xfrm flipV="1">
              <a:off x="6306717" y="231628"/>
              <a:ext cx="373449" cy="373449"/>
            </a:xfrm>
            <a:prstGeom prst="line">
              <a:avLst/>
            </a:prstGeom>
            <a:ln w="101600" cap="flat">
              <a:solidFill>
                <a:srgbClr val="E07B5B"/>
              </a:solidFill>
              <a:prstDash val="solid"/>
              <a:headEnd type="none" w="sm" len="sm"/>
              <a:tailEnd type="arrow" w="med" len="sm"/>
            </a:ln>
          </p:spPr>
          <p:txBody>
            <a:bodyPr/>
            <a:lstStyle/>
            <a:p>
              <a:endParaRPr lang="en-US"/>
            </a:p>
          </p:txBody>
        </p:sp>
        <p:sp>
          <p:nvSpPr>
            <p:cNvPr id="25" name="TextBox 25"/>
            <p:cNvSpPr txBox="1"/>
            <p:nvPr/>
          </p:nvSpPr>
          <p:spPr>
            <a:xfrm>
              <a:off x="0" y="-76200"/>
              <a:ext cx="5738753" cy="706120"/>
            </a:xfrm>
            <a:prstGeom prst="rect">
              <a:avLst/>
            </a:prstGeom>
          </p:spPr>
          <p:txBody>
            <a:bodyPr lIns="0" tIns="0" rIns="0" bIns="0" rtlCol="0" anchor="t">
              <a:spAutoFit/>
            </a:bodyPr>
            <a:lstStyle/>
            <a:p>
              <a:pPr marL="0" lvl="0" indent="0" algn="l">
                <a:lnSpc>
                  <a:spcPts val="4409"/>
                </a:lnSpc>
              </a:pPr>
              <a:r>
                <a:rPr lang="en-US" sz="3150" b="1">
                  <a:solidFill>
                    <a:srgbClr val="FFFFFF"/>
                  </a:solidFill>
                  <a:latin typeface="Roboto Bold"/>
                  <a:ea typeface="Roboto Bold"/>
                  <a:cs typeface="Roboto Bold"/>
                  <a:sym typeface="Roboto Bold"/>
                </a:rPr>
                <a:t>Guardians of the Way</a:t>
              </a:r>
            </a:p>
          </p:txBody>
        </p:sp>
        <p:sp>
          <p:nvSpPr>
            <p:cNvPr id="26" name="TextBox 26"/>
            <p:cNvSpPr txBox="1"/>
            <p:nvPr/>
          </p:nvSpPr>
          <p:spPr>
            <a:xfrm>
              <a:off x="0" y="742599"/>
              <a:ext cx="6680167" cy="1197659"/>
            </a:xfrm>
            <a:prstGeom prst="rect">
              <a:avLst/>
            </a:prstGeom>
          </p:spPr>
          <p:txBody>
            <a:bodyPr lIns="0" tIns="0" rIns="0" bIns="0" rtlCol="0" anchor="t">
              <a:spAutoFit/>
            </a:bodyPr>
            <a:lstStyle/>
            <a:p>
              <a:pPr marL="0" lvl="0" indent="0" algn="l">
                <a:lnSpc>
                  <a:spcPts val="2465"/>
                </a:lnSpc>
              </a:pPr>
              <a:r>
                <a:rPr lang="en-US" sz="1761">
                  <a:solidFill>
                    <a:srgbClr val="FFFFFF"/>
                  </a:solidFill>
                  <a:latin typeface="Roboto"/>
                  <a:ea typeface="Roboto"/>
                  <a:cs typeface="Roboto"/>
                  <a:sym typeface="Roboto"/>
                </a:rPr>
                <a:t>Community-based monthly giving program designed to build a sustainable base of recruiting support,</a:t>
              </a:r>
            </a:p>
          </p:txBody>
        </p:sp>
      </p:grpSp>
      <p:sp>
        <p:nvSpPr>
          <p:cNvPr id="27" name="TextBox 27"/>
          <p:cNvSpPr txBox="1"/>
          <p:nvPr/>
        </p:nvSpPr>
        <p:spPr>
          <a:xfrm>
            <a:off x="11530353" y="1482105"/>
            <a:ext cx="6101261" cy="2076557"/>
          </a:xfrm>
          <a:prstGeom prst="rect">
            <a:avLst/>
          </a:prstGeom>
        </p:spPr>
        <p:txBody>
          <a:bodyPr lIns="0" tIns="0" rIns="0" bIns="0" rtlCol="0" anchor="t">
            <a:spAutoFit/>
          </a:bodyPr>
          <a:lstStyle/>
          <a:p>
            <a:pPr marL="0" lvl="0" indent="0" algn="l">
              <a:lnSpc>
                <a:spcPts val="8394"/>
              </a:lnSpc>
            </a:pPr>
            <a:r>
              <a:rPr lang="en-US" sz="5995" b="1">
                <a:solidFill>
                  <a:srgbClr val="FFFFFF"/>
                </a:solidFill>
                <a:latin typeface="Merriweather Bold"/>
                <a:ea typeface="Merriweather Bold"/>
                <a:cs typeface="Merriweather Bold"/>
                <a:sym typeface="Merriweather Bold"/>
              </a:rPr>
              <a:t>Stewardship Model</a:t>
            </a:r>
          </a:p>
        </p:txBody>
      </p:sp>
      <p:sp>
        <p:nvSpPr>
          <p:cNvPr id="28" name="TextBox 28"/>
          <p:cNvSpPr txBox="1"/>
          <p:nvPr/>
        </p:nvSpPr>
        <p:spPr>
          <a:xfrm>
            <a:off x="11491463" y="3617748"/>
            <a:ext cx="6101261" cy="904875"/>
          </a:xfrm>
          <a:prstGeom prst="rect">
            <a:avLst/>
          </a:prstGeom>
        </p:spPr>
        <p:txBody>
          <a:bodyPr lIns="0" tIns="0" rIns="0" bIns="0" rtlCol="0" anchor="t">
            <a:spAutoFit/>
          </a:bodyPr>
          <a:lstStyle/>
          <a:p>
            <a:pPr marL="0" lvl="0" indent="0" algn="l">
              <a:lnSpc>
                <a:spcPts val="7194"/>
              </a:lnSpc>
            </a:pPr>
            <a:r>
              <a:rPr lang="en-US" sz="5995" b="1">
                <a:solidFill>
                  <a:srgbClr val="E07B5B"/>
                </a:solidFill>
                <a:latin typeface="Merriweather Bold"/>
                <a:ea typeface="Merriweather Bold"/>
                <a:cs typeface="Merriweather Bold"/>
                <a:sym typeface="Merriweather Bold"/>
              </a:rPr>
              <a:t>&amp; Giving Tiers</a:t>
            </a:r>
          </a:p>
        </p:txBody>
      </p:sp>
      <p:sp>
        <p:nvSpPr>
          <p:cNvPr id="29" name="TextBox 29"/>
          <p:cNvSpPr txBox="1"/>
          <p:nvPr/>
        </p:nvSpPr>
        <p:spPr>
          <a:xfrm>
            <a:off x="656386" y="6727579"/>
            <a:ext cx="2175337" cy="962025"/>
          </a:xfrm>
          <a:prstGeom prst="rect">
            <a:avLst/>
          </a:prstGeom>
        </p:spPr>
        <p:txBody>
          <a:bodyPr lIns="0" tIns="0" rIns="0" bIns="0" rtlCol="0" anchor="t">
            <a:spAutoFit/>
          </a:bodyPr>
          <a:lstStyle/>
          <a:p>
            <a:pPr marL="0" lvl="0" indent="0" algn="l">
              <a:lnSpc>
                <a:spcPts val="3779"/>
              </a:lnSpc>
            </a:pPr>
            <a:r>
              <a:rPr lang="en-US" sz="3150" b="1">
                <a:solidFill>
                  <a:srgbClr val="FFFFFF"/>
                </a:solidFill>
                <a:latin typeface="Roboto Bold"/>
                <a:ea typeface="Roboto Bold"/>
                <a:cs typeface="Roboto Bold"/>
                <a:sym typeface="Roboto Bold"/>
              </a:rPr>
              <a:t>Governance Principles</a:t>
            </a:r>
          </a:p>
        </p:txBody>
      </p:sp>
      <p:sp>
        <p:nvSpPr>
          <p:cNvPr id="30" name="TextBox 30"/>
          <p:cNvSpPr txBox="1"/>
          <p:nvPr/>
        </p:nvSpPr>
        <p:spPr>
          <a:xfrm>
            <a:off x="5905192" y="6727579"/>
            <a:ext cx="3215511" cy="962025"/>
          </a:xfrm>
          <a:prstGeom prst="rect">
            <a:avLst/>
          </a:prstGeom>
        </p:spPr>
        <p:txBody>
          <a:bodyPr lIns="0" tIns="0" rIns="0" bIns="0" rtlCol="0" anchor="t">
            <a:spAutoFit/>
          </a:bodyPr>
          <a:lstStyle/>
          <a:p>
            <a:pPr marL="0" lvl="0" indent="0" algn="l">
              <a:lnSpc>
                <a:spcPts val="3779"/>
              </a:lnSpc>
            </a:pPr>
            <a:r>
              <a:rPr lang="en-US" sz="3150" b="1">
                <a:solidFill>
                  <a:srgbClr val="FFFFFF"/>
                </a:solidFill>
                <a:latin typeface="Roboto Bold"/>
                <a:ea typeface="Roboto Bold"/>
                <a:cs typeface="Roboto Bold"/>
                <a:sym typeface="Roboto Bold"/>
              </a:rPr>
              <a:t>Donor Partnership</a:t>
            </a:r>
          </a:p>
        </p:txBody>
      </p:sp>
      <p:sp>
        <p:nvSpPr>
          <p:cNvPr id="31" name="TextBox 31"/>
          <p:cNvSpPr txBox="1"/>
          <p:nvPr/>
        </p:nvSpPr>
        <p:spPr>
          <a:xfrm>
            <a:off x="656386" y="7768723"/>
            <a:ext cx="4435642" cy="907769"/>
          </a:xfrm>
          <a:prstGeom prst="rect">
            <a:avLst/>
          </a:prstGeom>
        </p:spPr>
        <p:txBody>
          <a:bodyPr lIns="0" tIns="0" rIns="0" bIns="0" rtlCol="0" anchor="t">
            <a:spAutoFit/>
          </a:bodyPr>
          <a:lstStyle/>
          <a:p>
            <a:pPr marL="0" lvl="0" indent="0" algn="l">
              <a:lnSpc>
                <a:spcPts val="2465"/>
              </a:lnSpc>
            </a:pPr>
            <a:r>
              <a:rPr lang="en-US" sz="1761">
                <a:solidFill>
                  <a:srgbClr val="FFFFFF"/>
                </a:solidFill>
                <a:latin typeface="Roboto"/>
                <a:ea typeface="Roboto"/>
                <a:cs typeface="Roboto"/>
                <a:sym typeface="Roboto"/>
              </a:rPr>
              <a:t>Prometra retains full governance and programmatic autonomy over all initiatives and strategic decisions.</a:t>
            </a:r>
          </a:p>
        </p:txBody>
      </p:sp>
      <p:sp>
        <p:nvSpPr>
          <p:cNvPr id="32" name="TextBox 32"/>
          <p:cNvSpPr txBox="1"/>
          <p:nvPr/>
        </p:nvSpPr>
        <p:spPr>
          <a:xfrm>
            <a:off x="5905192" y="7768723"/>
            <a:ext cx="4435642" cy="907769"/>
          </a:xfrm>
          <a:prstGeom prst="rect">
            <a:avLst/>
          </a:prstGeom>
        </p:spPr>
        <p:txBody>
          <a:bodyPr lIns="0" tIns="0" rIns="0" bIns="0" rtlCol="0" anchor="t">
            <a:spAutoFit/>
          </a:bodyPr>
          <a:lstStyle/>
          <a:p>
            <a:pPr marL="0" lvl="0" indent="0" algn="l">
              <a:lnSpc>
                <a:spcPts val="2465"/>
              </a:lnSpc>
            </a:pPr>
            <a:r>
              <a:rPr lang="en-US" sz="1761">
                <a:solidFill>
                  <a:srgbClr val="FFFFFF"/>
                </a:solidFill>
                <a:latin typeface="Roboto"/>
                <a:ea typeface="Roboto"/>
                <a:cs typeface="Roboto"/>
                <a:sym typeface="Roboto"/>
              </a:rPr>
              <a:t>Donors support the mission without gaining decision-making authority, honoring traditional leadership structures.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91919"/>
        </a:solidFill>
        <a:effectLst/>
      </p:bgPr>
    </p:bg>
    <p:spTree>
      <p:nvGrpSpPr>
        <p:cNvPr id="1" name=""/>
        <p:cNvGrpSpPr/>
        <p:nvPr/>
      </p:nvGrpSpPr>
      <p:grpSpPr>
        <a:xfrm>
          <a:off x="0" y="0"/>
          <a:ext cx="0" cy="0"/>
          <a:chOff x="0" y="0"/>
          <a:chExt cx="0" cy="0"/>
        </a:xfrm>
      </p:grpSpPr>
      <p:sp>
        <p:nvSpPr>
          <p:cNvPr id="2" name="AutoShape 2"/>
          <p:cNvSpPr/>
          <p:nvPr/>
        </p:nvSpPr>
        <p:spPr>
          <a:xfrm flipH="1">
            <a:off x="1028700" y="6415766"/>
            <a:ext cx="5904122" cy="0"/>
          </a:xfrm>
          <a:prstGeom prst="line">
            <a:avLst/>
          </a:prstGeom>
          <a:ln w="19050" cap="flat">
            <a:solidFill>
              <a:srgbClr val="E07B5B"/>
            </a:solidFill>
            <a:prstDash val="solid"/>
            <a:headEnd type="none" w="sm" len="sm"/>
            <a:tailEnd type="none" w="sm" len="sm"/>
          </a:ln>
        </p:spPr>
        <p:txBody>
          <a:bodyPr/>
          <a:lstStyle/>
          <a:p>
            <a:endParaRPr lang="en-US"/>
          </a:p>
        </p:txBody>
      </p:sp>
      <p:sp>
        <p:nvSpPr>
          <p:cNvPr id="3" name="Freeform 3"/>
          <p:cNvSpPr/>
          <p:nvPr/>
        </p:nvSpPr>
        <p:spPr>
          <a:xfrm>
            <a:off x="1034649" y="7644336"/>
            <a:ext cx="417125" cy="396612"/>
          </a:xfrm>
          <a:custGeom>
            <a:avLst/>
            <a:gdLst/>
            <a:ahLst/>
            <a:cxnLst/>
            <a:rect l="l" t="t" r="r" b="b"/>
            <a:pathLst>
              <a:path w="417125" h="396612">
                <a:moveTo>
                  <a:pt x="0" y="0"/>
                </a:moveTo>
                <a:lnTo>
                  <a:pt x="417125" y="0"/>
                </a:lnTo>
                <a:lnTo>
                  <a:pt x="417125" y="396613"/>
                </a:lnTo>
                <a:lnTo>
                  <a:pt x="0" y="39661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1666896" y="7644336"/>
            <a:ext cx="417125" cy="396612"/>
          </a:xfrm>
          <a:custGeom>
            <a:avLst/>
            <a:gdLst/>
            <a:ahLst/>
            <a:cxnLst/>
            <a:rect l="l" t="t" r="r" b="b"/>
            <a:pathLst>
              <a:path w="417125" h="396612">
                <a:moveTo>
                  <a:pt x="0" y="0"/>
                </a:moveTo>
                <a:lnTo>
                  <a:pt x="417125" y="0"/>
                </a:lnTo>
                <a:lnTo>
                  <a:pt x="417125" y="396613"/>
                </a:lnTo>
                <a:lnTo>
                  <a:pt x="0" y="39661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2299143" y="7644336"/>
            <a:ext cx="417125" cy="396612"/>
          </a:xfrm>
          <a:custGeom>
            <a:avLst/>
            <a:gdLst/>
            <a:ahLst/>
            <a:cxnLst/>
            <a:rect l="l" t="t" r="r" b="b"/>
            <a:pathLst>
              <a:path w="417125" h="396612">
                <a:moveTo>
                  <a:pt x="0" y="0"/>
                </a:moveTo>
                <a:lnTo>
                  <a:pt x="417124" y="0"/>
                </a:lnTo>
                <a:lnTo>
                  <a:pt x="417124" y="396613"/>
                </a:lnTo>
                <a:lnTo>
                  <a:pt x="0" y="39661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2931390" y="7644336"/>
            <a:ext cx="417125" cy="396612"/>
          </a:xfrm>
          <a:custGeom>
            <a:avLst/>
            <a:gdLst/>
            <a:ahLst/>
            <a:cxnLst/>
            <a:rect l="l" t="t" r="r" b="b"/>
            <a:pathLst>
              <a:path w="417125" h="396612">
                <a:moveTo>
                  <a:pt x="0" y="0"/>
                </a:moveTo>
                <a:lnTo>
                  <a:pt x="417124" y="0"/>
                </a:lnTo>
                <a:lnTo>
                  <a:pt x="417124" y="396613"/>
                </a:lnTo>
                <a:lnTo>
                  <a:pt x="0" y="39661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3563637" y="7644336"/>
            <a:ext cx="417125" cy="396612"/>
          </a:xfrm>
          <a:custGeom>
            <a:avLst/>
            <a:gdLst/>
            <a:ahLst/>
            <a:cxnLst/>
            <a:rect l="l" t="t" r="r" b="b"/>
            <a:pathLst>
              <a:path w="417125" h="396612">
                <a:moveTo>
                  <a:pt x="0" y="0"/>
                </a:moveTo>
                <a:lnTo>
                  <a:pt x="417124" y="0"/>
                </a:lnTo>
                <a:lnTo>
                  <a:pt x="417124" y="396613"/>
                </a:lnTo>
                <a:lnTo>
                  <a:pt x="0" y="39661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AutoShape 8"/>
          <p:cNvSpPr/>
          <p:nvPr/>
        </p:nvSpPr>
        <p:spPr>
          <a:xfrm flipV="1">
            <a:off x="616501" y="729939"/>
            <a:ext cx="1259111" cy="0"/>
          </a:xfrm>
          <a:prstGeom prst="line">
            <a:avLst/>
          </a:prstGeom>
          <a:ln w="38100" cap="flat">
            <a:solidFill>
              <a:srgbClr val="E07B5B"/>
            </a:solidFill>
            <a:prstDash val="solid"/>
            <a:headEnd type="none" w="sm" len="sm"/>
            <a:tailEnd type="none" w="sm" len="sm"/>
          </a:ln>
        </p:spPr>
        <p:txBody>
          <a:bodyPr/>
          <a:lstStyle/>
          <a:p>
            <a:endParaRPr lang="en-US"/>
          </a:p>
        </p:txBody>
      </p:sp>
      <p:sp>
        <p:nvSpPr>
          <p:cNvPr id="9" name="AutoShape 9"/>
          <p:cNvSpPr/>
          <p:nvPr/>
        </p:nvSpPr>
        <p:spPr>
          <a:xfrm flipV="1">
            <a:off x="2565517" y="729939"/>
            <a:ext cx="1259111" cy="0"/>
          </a:xfrm>
          <a:prstGeom prst="line">
            <a:avLst/>
          </a:prstGeom>
          <a:ln w="38100" cap="flat">
            <a:solidFill>
              <a:srgbClr val="FFFFFF"/>
            </a:solidFill>
            <a:prstDash val="solid"/>
            <a:headEnd type="none" w="sm" len="sm"/>
            <a:tailEnd type="none" w="sm" len="sm"/>
          </a:ln>
        </p:spPr>
        <p:txBody>
          <a:bodyPr/>
          <a:lstStyle/>
          <a:p>
            <a:endParaRPr lang="en-US"/>
          </a:p>
        </p:txBody>
      </p:sp>
      <p:sp>
        <p:nvSpPr>
          <p:cNvPr id="10" name="AutoShape 10"/>
          <p:cNvSpPr/>
          <p:nvPr/>
        </p:nvSpPr>
        <p:spPr>
          <a:xfrm flipV="1">
            <a:off x="4514532" y="729939"/>
            <a:ext cx="1259111" cy="0"/>
          </a:xfrm>
          <a:prstGeom prst="line">
            <a:avLst/>
          </a:prstGeom>
          <a:ln w="38100" cap="flat">
            <a:solidFill>
              <a:srgbClr val="FFFFFF"/>
            </a:solidFill>
            <a:prstDash val="solid"/>
            <a:headEnd type="none" w="sm" len="sm"/>
            <a:tailEnd type="none" w="sm" len="sm"/>
          </a:ln>
        </p:spPr>
        <p:txBody>
          <a:bodyPr/>
          <a:lstStyle/>
          <a:p>
            <a:endParaRPr lang="en-US"/>
          </a:p>
        </p:txBody>
      </p:sp>
      <p:sp>
        <p:nvSpPr>
          <p:cNvPr id="11" name="Freeform 11"/>
          <p:cNvSpPr/>
          <p:nvPr/>
        </p:nvSpPr>
        <p:spPr>
          <a:xfrm>
            <a:off x="8301433" y="481461"/>
            <a:ext cx="6000783" cy="9698236"/>
          </a:xfrm>
          <a:custGeom>
            <a:avLst/>
            <a:gdLst/>
            <a:ahLst/>
            <a:cxnLst/>
            <a:rect l="l" t="t" r="r" b="b"/>
            <a:pathLst>
              <a:path w="6000783" h="9698236">
                <a:moveTo>
                  <a:pt x="0" y="0"/>
                </a:moveTo>
                <a:lnTo>
                  <a:pt x="6000783" y="0"/>
                </a:lnTo>
                <a:lnTo>
                  <a:pt x="6000783" y="9698235"/>
                </a:lnTo>
                <a:lnTo>
                  <a:pt x="0" y="9698235"/>
                </a:lnTo>
                <a:lnTo>
                  <a:pt x="0" y="0"/>
                </a:lnTo>
                <a:close/>
              </a:path>
            </a:pathLst>
          </a:custGeom>
          <a:blipFill>
            <a:blip r:embed="rId4"/>
            <a:stretch>
              <a:fillRect/>
            </a:stretch>
          </a:blipFill>
        </p:spPr>
        <p:txBody>
          <a:bodyPr/>
          <a:lstStyle/>
          <a:p>
            <a:endParaRPr lang="en-US"/>
          </a:p>
        </p:txBody>
      </p:sp>
      <p:sp>
        <p:nvSpPr>
          <p:cNvPr id="12" name="TextBox 12"/>
          <p:cNvSpPr txBox="1"/>
          <p:nvPr/>
        </p:nvSpPr>
        <p:spPr>
          <a:xfrm>
            <a:off x="1028700" y="1763936"/>
            <a:ext cx="5904122" cy="1019282"/>
          </a:xfrm>
          <a:prstGeom prst="rect">
            <a:avLst/>
          </a:prstGeom>
        </p:spPr>
        <p:txBody>
          <a:bodyPr lIns="0" tIns="0" rIns="0" bIns="0" rtlCol="0" anchor="t">
            <a:spAutoFit/>
          </a:bodyPr>
          <a:lstStyle/>
          <a:p>
            <a:pPr marL="0" lvl="0" indent="0" algn="l">
              <a:lnSpc>
                <a:spcPts val="8394"/>
              </a:lnSpc>
            </a:pPr>
            <a:r>
              <a:rPr lang="en-US" sz="5995" b="1">
                <a:solidFill>
                  <a:srgbClr val="FFFFFF"/>
                </a:solidFill>
                <a:latin typeface="Merriweather Bold"/>
                <a:ea typeface="Merriweather Bold"/>
                <a:cs typeface="Merriweather Bold"/>
                <a:sym typeface="Merriweather Bold"/>
              </a:rPr>
              <a:t>Guardians of</a:t>
            </a:r>
          </a:p>
        </p:txBody>
      </p:sp>
      <p:sp>
        <p:nvSpPr>
          <p:cNvPr id="13" name="TextBox 13"/>
          <p:cNvSpPr txBox="1"/>
          <p:nvPr/>
        </p:nvSpPr>
        <p:spPr>
          <a:xfrm>
            <a:off x="1028700" y="2678410"/>
            <a:ext cx="5904122" cy="1019282"/>
          </a:xfrm>
          <a:prstGeom prst="rect">
            <a:avLst/>
          </a:prstGeom>
        </p:spPr>
        <p:txBody>
          <a:bodyPr lIns="0" tIns="0" rIns="0" bIns="0" rtlCol="0" anchor="t">
            <a:spAutoFit/>
          </a:bodyPr>
          <a:lstStyle/>
          <a:p>
            <a:pPr marL="0" lvl="0" indent="0" algn="l">
              <a:lnSpc>
                <a:spcPts val="8394"/>
              </a:lnSpc>
            </a:pPr>
            <a:r>
              <a:rPr lang="en-US" sz="5995" b="1">
                <a:solidFill>
                  <a:srgbClr val="E07B5B"/>
                </a:solidFill>
                <a:latin typeface="Merriweather Bold"/>
                <a:ea typeface="Merriweather Bold"/>
                <a:cs typeface="Merriweather Bold"/>
                <a:sym typeface="Merriweather Bold"/>
              </a:rPr>
              <a:t>The Way</a:t>
            </a:r>
          </a:p>
        </p:txBody>
      </p:sp>
      <p:sp>
        <p:nvSpPr>
          <p:cNvPr id="14" name="TextBox 14"/>
          <p:cNvSpPr txBox="1"/>
          <p:nvPr/>
        </p:nvSpPr>
        <p:spPr>
          <a:xfrm>
            <a:off x="1028700" y="4089761"/>
            <a:ext cx="5904122" cy="1999615"/>
          </a:xfrm>
          <a:prstGeom prst="rect">
            <a:avLst/>
          </a:prstGeom>
        </p:spPr>
        <p:txBody>
          <a:bodyPr lIns="0" tIns="0" rIns="0" bIns="0" rtlCol="0" anchor="t">
            <a:spAutoFit/>
          </a:bodyPr>
          <a:lstStyle/>
          <a:p>
            <a:pPr marL="0" lvl="0" indent="0" algn="l">
              <a:lnSpc>
                <a:spcPts val="2659"/>
              </a:lnSpc>
            </a:pPr>
            <a:r>
              <a:rPr lang="en-US" sz="1899">
                <a:solidFill>
                  <a:srgbClr val="FFFFFF"/>
                </a:solidFill>
                <a:latin typeface="Roboto"/>
                <a:ea typeface="Roboto"/>
                <a:cs typeface="Roboto"/>
                <a:sym typeface="Roboto"/>
              </a:rPr>
              <a:t>Our monthly giving initiative transforms supporters into active participants in the Way of Remembering journey. Through community-based recurring support, donors build long-term connections rooted in collective responsibility and shared purpose, honoring the West African tradition of communal care.</a:t>
            </a:r>
          </a:p>
        </p:txBody>
      </p:sp>
      <p:sp>
        <p:nvSpPr>
          <p:cNvPr id="15" name="TextBox 15"/>
          <p:cNvSpPr txBox="1"/>
          <p:nvPr/>
        </p:nvSpPr>
        <p:spPr>
          <a:xfrm>
            <a:off x="1028700" y="6896059"/>
            <a:ext cx="1055321" cy="364914"/>
          </a:xfrm>
          <a:prstGeom prst="rect">
            <a:avLst/>
          </a:prstGeom>
        </p:spPr>
        <p:txBody>
          <a:bodyPr lIns="0" tIns="0" rIns="0" bIns="0" rtlCol="0" anchor="t">
            <a:spAutoFit/>
          </a:bodyPr>
          <a:lstStyle/>
          <a:p>
            <a:pPr marL="0" lvl="0" indent="0" algn="ctr">
              <a:lnSpc>
                <a:spcPts val="2986"/>
              </a:lnSpc>
            </a:pPr>
            <a:r>
              <a:rPr lang="en-US" sz="2133" b="1">
                <a:solidFill>
                  <a:srgbClr val="FFFFFF"/>
                </a:solidFill>
                <a:latin typeface="Roboto Bold"/>
                <a:ea typeface="Roboto Bold"/>
                <a:cs typeface="Roboto Bold"/>
                <a:sym typeface="Roboto Bold"/>
              </a:rPr>
              <a:t>Impact</a:t>
            </a:r>
          </a:p>
        </p:txBody>
      </p:sp>
      <p:sp>
        <p:nvSpPr>
          <p:cNvPr id="16" name="TextBox 16"/>
          <p:cNvSpPr txBox="1"/>
          <p:nvPr/>
        </p:nvSpPr>
        <p:spPr>
          <a:xfrm>
            <a:off x="6242904" y="7004657"/>
            <a:ext cx="689919" cy="223308"/>
          </a:xfrm>
          <a:prstGeom prst="rect">
            <a:avLst/>
          </a:prstGeom>
        </p:spPr>
        <p:txBody>
          <a:bodyPr lIns="0" tIns="0" rIns="0" bIns="0" rtlCol="0" anchor="t">
            <a:spAutoFit/>
          </a:bodyPr>
          <a:lstStyle/>
          <a:p>
            <a:pPr marL="0" lvl="0" indent="0" algn="r">
              <a:lnSpc>
                <a:spcPts val="1866"/>
              </a:lnSpc>
            </a:pPr>
            <a:r>
              <a:rPr lang="en-US" sz="1333">
                <a:solidFill>
                  <a:srgbClr val="FFFFFF"/>
                </a:solidFill>
                <a:latin typeface="Roboto"/>
                <a:ea typeface="Roboto"/>
                <a:cs typeface="Roboto"/>
                <a:sym typeface="Roboto"/>
              </a:rPr>
              <a:t>5.0</a:t>
            </a:r>
          </a:p>
        </p:txBody>
      </p:sp>
      <p:sp>
        <p:nvSpPr>
          <p:cNvPr id="17" name="TextBox 17"/>
          <p:cNvSpPr txBox="1"/>
          <p:nvPr/>
        </p:nvSpPr>
        <p:spPr>
          <a:xfrm>
            <a:off x="11314322" y="6340642"/>
            <a:ext cx="6024273" cy="2692880"/>
          </a:xfrm>
          <a:prstGeom prst="rect">
            <a:avLst/>
          </a:prstGeom>
        </p:spPr>
        <p:txBody>
          <a:bodyPr lIns="0" tIns="0" rIns="0" bIns="0" rtlCol="0" anchor="t">
            <a:spAutoFit/>
          </a:bodyPr>
          <a:lstStyle/>
          <a:p>
            <a:pPr marL="0" lvl="0" indent="0" algn="l">
              <a:lnSpc>
                <a:spcPts val="7018"/>
              </a:lnSpc>
            </a:pPr>
            <a:r>
              <a:rPr lang="en-US" sz="7018" b="1">
                <a:solidFill>
                  <a:srgbClr val="E07B5B"/>
                </a:solidFill>
                <a:latin typeface="Merriweather Bold"/>
                <a:ea typeface="Merriweather Bold"/>
                <a:cs typeface="Merriweather Bold"/>
                <a:sym typeface="Merriweather Bold"/>
              </a:rPr>
              <a:t>MONTHLY GIVING COMMUNITY</a:t>
            </a:r>
          </a:p>
        </p:txBody>
      </p:sp>
      <p:sp>
        <p:nvSpPr>
          <p:cNvPr id="18" name="Freeform 18"/>
          <p:cNvSpPr/>
          <p:nvPr/>
        </p:nvSpPr>
        <p:spPr>
          <a:xfrm>
            <a:off x="16532149" y="483179"/>
            <a:ext cx="1935313" cy="1935313"/>
          </a:xfrm>
          <a:custGeom>
            <a:avLst/>
            <a:gdLst/>
            <a:ahLst/>
            <a:cxnLst/>
            <a:rect l="l" t="t" r="r" b="b"/>
            <a:pathLst>
              <a:path w="1935313" h="1935313">
                <a:moveTo>
                  <a:pt x="0" y="0"/>
                </a:moveTo>
                <a:lnTo>
                  <a:pt x="1935314" y="0"/>
                </a:lnTo>
                <a:lnTo>
                  <a:pt x="1935314" y="1935314"/>
                </a:lnTo>
                <a:lnTo>
                  <a:pt x="0" y="19353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9" name="Freeform 19"/>
          <p:cNvSpPr/>
          <p:nvPr/>
        </p:nvSpPr>
        <p:spPr>
          <a:xfrm>
            <a:off x="-351155" y="9522442"/>
            <a:ext cx="1935313" cy="1935313"/>
          </a:xfrm>
          <a:custGeom>
            <a:avLst/>
            <a:gdLst/>
            <a:ahLst/>
            <a:cxnLst/>
            <a:rect l="l" t="t" r="r" b="b"/>
            <a:pathLst>
              <a:path w="1935313" h="1935313">
                <a:moveTo>
                  <a:pt x="0" y="0"/>
                </a:moveTo>
                <a:lnTo>
                  <a:pt x="1935313" y="0"/>
                </a:lnTo>
                <a:lnTo>
                  <a:pt x="1935313" y="1935313"/>
                </a:lnTo>
                <a:lnTo>
                  <a:pt x="0" y="193531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20" name="Group 20"/>
          <p:cNvGrpSpPr/>
          <p:nvPr/>
        </p:nvGrpSpPr>
        <p:grpSpPr>
          <a:xfrm>
            <a:off x="16716517" y="2605602"/>
            <a:ext cx="374218" cy="374218"/>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07B5B"/>
            </a:solidFill>
          </p:spPr>
          <p:txBody>
            <a:bodyPr/>
            <a:lstStyle/>
            <a:p>
              <a:endParaRPr lang="en-US"/>
            </a:p>
          </p:txBody>
        </p:sp>
        <p:sp>
          <p:nvSpPr>
            <p:cNvPr id="22" name="TextBox 22"/>
            <p:cNvSpPr txBox="1"/>
            <p:nvPr/>
          </p:nvSpPr>
          <p:spPr>
            <a:xfrm>
              <a:off x="76200" y="19050"/>
              <a:ext cx="660400" cy="717550"/>
            </a:xfrm>
            <a:prstGeom prst="rect">
              <a:avLst/>
            </a:prstGeom>
          </p:spPr>
          <p:txBody>
            <a:bodyPr lIns="50800" tIns="50800" rIns="50800" bIns="50800" rtlCol="0" anchor="ctr"/>
            <a:lstStyle/>
            <a:p>
              <a:pPr marL="0" lvl="0" indent="0" algn="ctr">
                <a:lnSpc>
                  <a:spcPts val="2800"/>
                </a:lnSpc>
              </a:pPr>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91919"/>
        </a:solidFill>
        <a:effectLst/>
      </p:bgPr>
    </p:bg>
    <p:spTree>
      <p:nvGrpSpPr>
        <p:cNvPr id="1" name=""/>
        <p:cNvGrpSpPr/>
        <p:nvPr/>
      </p:nvGrpSpPr>
      <p:grpSpPr>
        <a:xfrm>
          <a:off x="0" y="0"/>
          <a:ext cx="0" cy="0"/>
          <a:chOff x="0" y="0"/>
          <a:chExt cx="0" cy="0"/>
        </a:xfrm>
      </p:grpSpPr>
      <p:sp>
        <p:nvSpPr>
          <p:cNvPr id="2" name="AutoShape 2"/>
          <p:cNvSpPr/>
          <p:nvPr/>
        </p:nvSpPr>
        <p:spPr>
          <a:xfrm flipH="1">
            <a:off x="1108735" y="3176937"/>
            <a:ext cx="7344423" cy="0"/>
          </a:xfrm>
          <a:prstGeom prst="line">
            <a:avLst/>
          </a:prstGeom>
          <a:ln w="38100" cap="flat">
            <a:solidFill>
              <a:srgbClr val="E07B5B"/>
            </a:solidFill>
            <a:prstDash val="solid"/>
            <a:headEnd type="none" w="sm" len="sm"/>
            <a:tailEnd type="none" w="sm" len="sm"/>
          </a:ln>
        </p:spPr>
        <p:txBody>
          <a:bodyPr/>
          <a:lstStyle/>
          <a:p>
            <a:endParaRPr lang="en-US"/>
          </a:p>
        </p:txBody>
      </p:sp>
      <p:sp>
        <p:nvSpPr>
          <p:cNvPr id="3" name="AutoShape 3"/>
          <p:cNvSpPr/>
          <p:nvPr/>
        </p:nvSpPr>
        <p:spPr>
          <a:xfrm flipH="1">
            <a:off x="1092694" y="5011631"/>
            <a:ext cx="7344423" cy="0"/>
          </a:xfrm>
          <a:prstGeom prst="line">
            <a:avLst/>
          </a:prstGeom>
          <a:ln w="38100" cap="flat">
            <a:solidFill>
              <a:srgbClr val="E07B5B"/>
            </a:solidFill>
            <a:prstDash val="solid"/>
            <a:headEnd type="none" w="sm" len="sm"/>
            <a:tailEnd type="none" w="sm" len="sm"/>
          </a:ln>
        </p:spPr>
        <p:txBody>
          <a:bodyPr/>
          <a:lstStyle/>
          <a:p>
            <a:endParaRPr lang="en-US"/>
          </a:p>
        </p:txBody>
      </p:sp>
      <p:sp>
        <p:nvSpPr>
          <p:cNvPr id="4" name="AutoShape 4"/>
          <p:cNvSpPr/>
          <p:nvPr/>
        </p:nvSpPr>
        <p:spPr>
          <a:xfrm flipH="1">
            <a:off x="1092694" y="6846326"/>
            <a:ext cx="7344423" cy="0"/>
          </a:xfrm>
          <a:prstGeom prst="line">
            <a:avLst/>
          </a:prstGeom>
          <a:ln w="38100" cap="flat">
            <a:solidFill>
              <a:srgbClr val="E07B5B"/>
            </a:solidFill>
            <a:prstDash val="solid"/>
            <a:headEnd type="none" w="sm" len="sm"/>
            <a:tailEnd type="none" w="sm" len="sm"/>
          </a:ln>
        </p:spPr>
        <p:txBody>
          <a:bodyPr/>
          <a:lstStyle/>
          <a:p>
            <a:endParaRPr lang="en-US"/>
          </a:p>
        </p:txBody>
      </p:sp>
      <p:sp>
        <p:nvSpPr>
          <p:cNvPr id="5" name="AutoShape 5"/>
          <p:cNvSpPr/>
          <p:nvPr/>
        </p:nvSpPr>
        <p:spPr>
          <a:xfrm flipV="1">
            <a:off x="616501" y="729939"/>
            <a:ext cx="1259111" cy="0"/>
          </a:xfrm>
          <a:prstGeom prst="line">
            <a:avLst/>
          </a:prstGeom>
          <a:ln w="38100" cap="flat">
            <a:solidFill>
              <a:srgbClr val="E07B5B"/>
            </a:solidFill>
            <a:prstDash val="solid"/>
            <a:headEnd type="none" w="sm" len="sm"/>
            <a:tailEnd type="none" w="sm" len="sm"/>
          </a:ln>
        </p:spPr>
        <p:txBody>
          <a:bodyPr/>
          <a:lstStyle/>
          <a:p>
            <a:endParaRPr lang="en-US"/>
          </a:p>
        </p:txBody>
      </p:sp>
      <p:sp>
        <p:nvSpPr>
          <p:cNvPr id="6" name="AutoShape 6"/>
          <p:cNvSpPr/>
          <p:nvPr/>
        </p:nvSpPr>
        <p:spPr>
          <a:xfrm flipV="1">
            <a:off x="2565517" y="729939"/>
            <a:ext cx="1259111" cy="0"/>
          </a:xfrm>
          <a:prstGeom prst="line">
            <a:avLst/>
          </a:prstGeom>
          <a:ln w="38100" cap="flat">
            <a:solidFill>
              <a:srgbClr val="FFFFFF"/>
            </a:solidFill>
            <a:prstDash val="solid"/>
            <a:headEnd type="none" w="sm" len="sm"/>
            <a:tailEnd type="none" w="sm" len="sm"/>
          </a:ln>
        </p:spPr>
        <p:txBody>
          <a:bodyPr/>
          <a:lstStyle/>
          <a:p>
            <a:endParaRPr lang="en-US"/>
          </a:p>
        </p:txBody>
      </p:sp>
      <p:sp>
        <p:nvSpPr>
          <p:cNvPr id="7" name="AutoShape 7"/>
          <p:cNvSpPr/>
          <p:nvPr/>
        </p:nvSpPr>
        <p:spPr>
          <a:xfrm flipV="1">
            <a:off x="4514532" y="729939"/>
            <a:ext cx="1259111" cy="0"/>
          </a:xfrm>
          <a:prstGeom prst="line">
            <a:avLst/>
          </a:prstGeom>
          <a:ln w="38100" cap="flat">
            <a:solidFill>
              <a:srgbClr val="FFFFFF"/>
            </a:solidFill>
            <a:prstDash val="solid"/>
            <a:headEnd type="none" w="sm" len="sm"/>
            <a:tailEnd type="none" w="sm" len="sm"/>
          </a:ln>
        </p:spPr>
        <p:txBody>
          <a:bodyPr/>
          <a:lstStyle/>
          <a:p>
            <a:endParaRPr lang="en-US"/>
          </a:p>
        </p:txBody>
      </p:sp>
      <p:grpSp>
        <p:nvGrpSpPr>
          <p:cNvPr id="8" name="Group 8"/>
          <p:cNvGrpSpPr/>
          <p:nvPr/>
        </p:nvGrpSpPr>
        <p:grpSpPr>
          <a:xfrm>
            <a:off x="9392247" y="1469593"/>
            <a:ext cx="7803059" cy="7424972"/>
            <a:chOff x="0" y="0"/>
            <a:chExt cx="1049689" cy="998828"/>
          </a:xfrm>
        </p:grpSpPr>
        <p:sp>
          <p:nvSpPr>
            <p:cNvPr id="9" name="Freeform 9"/>
            <p:cNvSpPr/>
            <p:nvPr/>
          </p:nvSpPr>
          <p:spPr>
            <a:xfrm>
              <a:off x="0" y="0"/>
              <a:ext cx="1049689" cy="998828"/>
            </a:xfrm>
            <a:custGeom>
              <a:avLst/>
              <a:gdLst/>
              <a:ahLst/>
              <a:cxnLst/>
              <a:rect l="l" t="t" r="r" b="b"/>
              <a:pathLst>
                <a:path w="1049689" h="998828">
                  <a:moveTo>
                    <a:pt x="0" y="0"/>
                  </a:moveTo>
                  <a:lnTo>
                    <a:pt x="1049689" y="0"/>
                  </a:lnTo>
                  <a:lnTo>
                    <a:pt x="1049689" y="998828"/>
                  </a:lnTo>
                  <a:lnTo>
                    <a:pt x="0" y="998828"/>
                  </a:lnTo>
                  <a:close/>
                </a:path>
              </a:pathLst>
            </a:custGeom>
            <a:blipFill>
              <a:blip r:embed="rId2"/>
              <a:stretch>
                <a:fillRect t="-2546" b="-2546"/>
              </a:stretch>
            </a:blipFill>
          </p:spPr>
          <p:txBody>
            <a:bodyPr/>
            <a:lstStyle/>
            <a:p>
              <a:endParaRPr lang="en-US"/>
            </a:p>
          </p:txBody>
        </p:sp>
      </p:grpSp>
      <p:grpSp>
        <p:nvGrpSpPr>
          <p:cNvPr id="10" name="Group 10"/>
          <p:cNvGrpSpPr/>
          <p:nvPr/>
        </p:nvGrpSpPr>
        <p:grpSpPr>
          <a:xfrm>
            <a:off x="9392247" y="3933254"/>
            <a:ext cx="7867053" cy="4961311"/>
            <a:chOff x="0" y="0"/>
            <a:chExt cx="2071981" cy="1306683"/>
          </a:xfrm>
        </p:grpSpPr>
        <p:sp>
          <p:nvSpPr>
            <p:cNvPr id="11" name="Freeform 11"/>
            <p:cNvSpPr/>
            <p:nvPr/>
          </p:nvSpPr>
          <p:spPr>
            <a:xfrm>
              <a:off x="0" y="0"/>
              <a:ext cx="2071981" cy="1306683"/>
            </a:xfrm>
            <a:custGeom>
              <a:avLst/>
              <a:gdLst/>
              <a:ahLst/>
              <a:cxnLst/>
              <a:rect l="l" t="t" r="r" b="b"/>
              <a:pathLst>
                <a:path w="2071981" h="1306683">
                  <a:moveTo>
                    <a:pt x="0" y="0"/>
                  </a:moveTo>
                  <a:lnTo>
                    <a:pt x="2071981" y="0"/>
                  </a:lnTo>
                  <a:lnTo>
                    <a:pt x="2071981" y="1306683"/>
                  </a:lnTo>
                  <a:lnTo>
                    <a:pt x="0" y="1306683"/>
                  </a:lnTo>
                  <a:close/>
                </a:path>
              </a:pathLst>
            </a:custGeom>
            <a:gradFill rotWithShape="1">
              <a:gsLst>
                <a:gs pos="0">
                  <a:srgbClr val="6A6A6A">
                    <a:alpha val="0"/>
                  </a:srgbClr>
                </a:gs>
                <a:gs pos="100000">
                  <a:srgbClr val="191919">
                    <a:alpha val="100000"/>
                  </a:srgbClr>
                </a:gs>
              </a:gsLst>
              <a:lin ang="5400000"/>
            </a:gradFill>
          </p:spPr>
          <p:txBody>
            <a:bodyPr/>
            <a:lstStyle/>
            <a:p>
              <a:endParaRPr lang="en-US"/>
            </a:p>
          </p:txBody>
        </p:sp>
        <p:sp>
          <p:nvSpPr>
            <p:cNvPr id="12" name="TextBox 12"/>
            <p:cNvSpPr txBox="1"/>
            <p:nvPr/>
          </p:nvSpPr>
          <p:spPr>
            <a:xfrm>
              <a:off x="0" y="-57150"/>
              <a:ext cx="2071981" cy="1363833"/>
            </a:xfrm>
            <a:prstGeom prst="rect">
              <a:avLst/>
            </a:prstGeom>
          </p:spPr>
          <p:txBody>
            <a:bodyPr lIns="50800" tIns="50800" rIns="50800" bIns="50800" rtlCol="0" anchor="ctr"/>
            <a:lstStyle/>
            <a:p>
              <a:pPr marL="0" lvl="0" indent="0" algn="ctr">
                <a:lnSpc>
                  <a:spcPts val="2800"/>
                </a:lnSpc>
              </a:pPr>
              <a:endParaRPr/>
            </a:p>
          </p:txBody>
        </p:sp>
      </p:grpSp>
      <p:sp>
        <p:nvSpPr>
          <p:cNvPr id="13" name="Freeform 13"/>
          <p:cNvSpPr/>
          <p:nvPr/>
        </p:nvSpPr>
        <p:spPr>
          <a:xfrm>
            <a:off x="8412067" y="153940"/>
            <a:ext cx="1749521" cy="1749521"/>
          </a:xfrm>
          <a:custGeom>
            <a:avLst/>
            <a:gdLst/>
            <a:ahLst/>
            <a:cxnLst/>
            <a:rect l="l" t="t" r="r" b="b"/>
            <a:pathLst>
              <a:path w="1749521" h="1749521">
                <a:moveTo>
                  <a:pt x="0" y="0"/>
                </a:moveTo>
                <a:lnTo>
                  <a:pt x="1749521" y="0"/>
                </a:lnTo>
                <a:lnTo>
                  <a:pt x="1749521" y="1749520"/>
                </a:lnTo>
                <a:lnTo>
                  <a:pt x="0" y="17495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4" name="Freeform 14"/>
          <p:cNvSpPr/>
          <p:nvPr/>
        </p:nvSpPr>
        <p:spPr>
          <a:xfrm>
            <a:off x="-258259" y="9618522"/>
            <a:ext cx="1749521" cy="1749521"/>
          </a:xfrm>
          <a:custGeom>
            <a:avLst/>
            <a:gdLst/>
            <a:ahLst/>
            <a:cxnLst/>
            <a:rect l="l" t="t" r="r" b="b"/>
            <a:pathLst>
              <a:path w="1749521" h="1749521">
                <a:moveTo>
                  <a:pt x="0" y="0"/>
                </a:moveTo>
                <a:lnTo>
                  <a:pt x="1749521" y="0"/>
                </a:lnTo>
                <a:lnTo>
                  <a:pt x="1749521" y="1749520"/>
                </a:lnTo>
                <a:lnTo>
                  <a:pt x="0" y="17495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5" name="Group 15"/>
          <p:cNvGrpSpPr/>
          <p:nvPr/>
        </p:nvGrpSpPr>
        <p:grpSpPr>
          <a:xfrm>
            <a:off x="1786476" y="9491644"/>
            <a:ext cx="221110" cy="221110"/>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07B5B"/>
            </a:solidFill>
          </p:spPr>
          <p:txBody>
            <a:bodyPr/>
            <a:lstStyle/>
            <a:p>
              <a:endParaRPr lang="en-US"/>
            </a:p>
          </p:txBody>
        </p:sp>
        <p:sp>
          <p:nvSpPr>
            <p:cNvPr id="17" name="TextBox 17"/>
            <p:cNvSpPr txBox="1"/>
            <p:nvPr/>
          </p:nvSpPr>
          <p:spPr>
            <a:xfrm>
              <a:off x="76200" y="19050"/>
              <a:ext cx="660400" cy="717550"/>
            </a:xfrm>
            <a:prstGeom prst="rect">
              <a:avLst/>
            </a:prstGeom>
          </p:spPr>
          <p:txBody>
            <a:bodyPr lIns="50800" tIns="50800" rIns="50800" bIns="50800" rtlCol="0" anchor="ctr"/>
            <a:lstStyle/>
            <a:p>
              <a:pPr marL="0" lvl="0" indent="0" algn="ctr">
                <a:lnSpc>
                  <a:spcPts val="2800"/>
                </a:lnSpc>
              </a:pPr>
              <a:endParaRPr/>
            </a:p>
          </p:txBody>
        </p:sp>
      </p:grpSp>
      <p:grpSp>
        <p:nvGrpSpPr>
          <p:cNvPr id="18" name="Group 18"/>
          <p:cNvGrpSpPr/>
          <p:nvPr/>
        </p:nvGrpSpPr>
        <p:grpSpPr>
          <a:xfrm>
            <a:off x="1168991" y="2298427"/>
            <a:ext cx="442220" cy="442220"/>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07B5B"/>
            </a:solidFill>
          </p:spPr>
          <p:txBody>
            <a:bodyPr/>
            <a:lstStyle/>
            <a:p>
              <a:endParaRPr lang="en-US"/>
            </a:p>
          </p:txBody>
        </p:sp>
        <p:sp>
          <p:nvSpPr>
            <p:cNvPr id="20" name="TextBox 20"/>
            <p:cNvSpPr txBox="1"/>
            <p:nvPr/>
          </p:nvSpPr>
          <p:spPr>
            <a:xfrm>
              <a:off x="76200" y="0"/>
              <a:ext cx="660400" cy="736600"/>
            </a:xfrm>
            <a:prstGeom prst="rect">
              <a:avLst/>
            </a:prstGeom>
          </p:spPr>
          <p:txBody>
            <a:bodyPr lIns="50800" tIns="50800" rIns="50800" bIns="50800" rtlCol="0" anchor="ctr"/>
            <a:lstStyle/>
            <a:p>
              <a:pPr marL="0" lvl="0" indent="0" algn="ctr">
                <a:lnSpc>
                  <a:spcPts val="4339"/>
                </a:lnSpc>
              </a:pPr>
              <a:endParaRPr/>
            </a:p>
          </p:txBody>
        </p:sp>
      </p:grpSp>
      <p:grpSp>
        <p:nvGrpSpPr>
          <p:cNvPr id="21" name="Group 21"/>
          <p:cNvGrpSpPr/>
          <p:nvPr/>
        </p:nvGrpSpPr>
        <p:grpSpPr>
          <a:xfrm>
            <a:off x="1168991" y="3986562"/>
            <a:ext cx="442220" cy="442220"/>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07B5B"/>
            </a:solidFill>
          </p:spPr>
          <p:txBody>
            <a:bodyPr/>
            <a:lstStyle/>
            <a:p>
              <a:endParaRPr lang="en-US"/>
            </a:p>
          </p:txBody>
        </p:sp>
        <p:sp>
          <p:nvSpPr>
            <p:cNvPr id="23" name="TextBox 23"/>
            <p:cNvSpPr txBox="1"/>
            <p:nvPr/>
          </p:nvSpPr>
          <p:spPr>
            <a:xfrm>
              <a:off x="76200" y="0"/>
              <a:ext cx="660400" cy="736600"/>
            </a:xfrm>
            <a:prstGeom prst="rect">
              <a:avLst/>
            </a:prstGeom>
          </p:spPr>
          <p:txBody>
            <a:bodyPr lIns="50800" tIns="50800" rIns="50800" bIns="50800" rtlCol="0" anchor="ctr"/>
            <a:lstStyle/>
            <a:p>
              <a:pPr marL="0" lvl="0" indent="0" algn="ctr">
                <a:lnSpc>
                  <a:spcPts val="4339"/>
                </a:lnSpc>
              </a:pPr>
              <a:endParaRPr/>
            </a:p>
          </p:txBody>
        </p:sp>
      </p:grpSp>
      <p:grpSp>
        <p:nvGrpSpPr>
          <p:cNvPr id="24" name="Group 24"/>
          <p:cNvGrpSpPr/>
          <p:nvPr/>
        </p:nvGrpSpPr>
        <p:grpSpPr>
          <a:xfrm>
            <a:off x="1168991" y="5744234"/>
            <a:ext cx="442220" cy="442220"/>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07B5B"/>
            </a:solidFill>
          </p:spPr>
          <p:txBody>
            <a:bodyPr/>
            <a:lstStyle/>
            <a:p>
              <a:endParaRPr lang="en-US"/>
            </a:p>
          </p:txBody>
        </p:sp>
        <p:sp>
          <p:nvSpPr>
            <p:cNvPr id="26" name="TextBox 26"/>
            <p:cNvSpPr txBox="1"/>
            <p:nvPr/>
          </p:nvSpPr>
          <p:spPr>
            <a:xfrm>
              <a:off x="76200" y="19050"/>
              <a:ext cx="660400" cy="717550"/>
            </a:xfrm>
            <a:prstGeom prst="rect">
              <a:avLst/>
            </a:prstGeom>
          </p:spPr>
          <p:txBody>
            <a:bodyPr lIns="50800" tIns="50800" rIns="50800" bIns="50800" rtlCol="0" anchor="ctr"/>
            <a:lstStyle/>
            <a:p>
              <a:pPr marL="0" lvl="0" indent="0" algn="ctr">
                <a:lnSpc>
                  <a:spcPts val="2800"/>
                </a:lnSpc>
              </a:pPr>
              <a:endParaRPr/>
            </a:p>
          </p:txBody>
        </p:sp>
      </p:grpSp>
      <p:grpSp>
        <p:nvGrpSpPr>
          <p:cNvPr id="27" name="Group 27"/>
          <p:cNvGrpSpPr/>
          <p:nvPr/>
        </p:nvGrpSpPr>
        <p:grpSpPr>
          <a:xfrm>
            <a:off x="1168991" y="7533812"/>
            <a:ext cx="442220" cy="442220"/>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07B5B"/>
            </a:solidFill>
          </p:spPr>
          <p:txBody>
            <a:bodyPr/>
            <a:lstStyle/>
            <a:p>
              <a:endParaRPr lang="en-US"/>
            </a:p>
          </p:txBody>
        </p:sp>
        <p:sp>
          <p:nvSpPr>
            <p:cNvPr id="29" name="TextBox 29"/>
            <p:cNvSpPr txBox="1"/>
            <p:nvPr/>
          </p:nvSpPr>
          <p:spPr>
            <a:xfrm>
              <a:off x="76200" y="0"/>
              <a:ext cx="660400" cy="736600"/>
            </a:xfrm>
            <a:prstGeom prst="rect">
              <a:avLst/>
            </a:prstGeom>
          </p:spPr>
          <p:txBody>
            <a:bodyPr lIns="50800" tIns="50800" rIns="50800" bIns="50800" rtlCol="0" anchor="ctr"/>
            <a:lstStyle/>
            <a:p>
              <a:pPr marL="0" lvl="0" indent="0" algn="ctr">
                <a:lnSpc>
                  <a:spcPts val="4339"/>
                </a:lnSpc>
              </a:pPr>
              <a:endParaRPr/>
            </a:p>
          </p:txBody>
        </p:sp>
      </p:grpSp>
      <p:sp>
        <p:nvSpPr>
          <p:cNvPr id="30" name="Freeform 30"/>
          <p:cNvSpPr/>
          <p:nvPr/>
        </p:nvSpPr>
        <p:spPr>
          <a:xfrm>
            <a:off x="1271261" y="2400697"/>
            <a:ext cx="237680" cy="237680"/>
          </a:xfrm>
          <a:custGeom>
            <a:avLst/>
            <a:gdLst/>
            <a:ahLst/>
            <a:cxnLst/>
            <a:rect l="l" t="t" r="r" b="b"/>
            <a:pathLst>
              <a:path w="237680" h="237680">
                <a:moveTo>
                  <a:pt x="0" y="0"/>
                </a:moveTo>
                <a:lnTo>
                  <a:pt x="237679" y="0"/>
                </a:lnTo>
                <a:lnTo>
                  <a:pt x="237679" y="237679"/>
                </a:lnTo>
                <a:lnTo>
                  <a:pt x="0" y="23767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1" name="Freeform 31"/>
          <p:cNvSpPr/>
          <p:nvPr/>
        </p:nvSpPr>
        <p:spPr>
          <a:xfrm>
            <a:off x="1271261" y="4142114"/>
            <a:ext cx="237680" cy="169644"/>
          </a:xfrm>
          <a:custGeom>
            <a:avLst/>
            <a:gdLst/>
            <a:ahLst/>
            <a:cxnLst/>
            <a:rect l="l" t="t" r="r" b="b"/>
            <a:pathLst>
              <a:path w="237680" h="169644">
                <a:moveTo>
                  <a:pt x="0" y="0"/>
                </a:moveTo>
                <a:lnTo>
                  <a:pt x="237679" y="0"/>
                </a:lnTo>
                <a:lnTo>
                  <a:pt x="237679" y="169644"/>
                </a:lnTo>
                <a:lnTo>
                  <a:pt x="0" y="16964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2" name="Freeform 32"/>
          <p:cNvSpPr/>
          <p:nvPr/>
        </p:nvSpPr>
        <p:spPr>
          <a:xfrm>
            <a:off x="1303648" y="7625163"/>
            <a:ext cx="172904" cy="259519"/>
          </a:xfrm>
          <a:custGeom>
            <a:avLst/>
            <a:gdLst/>
            <a:ahLst/>
            <a:cxnLst/>
            <a:rect l="l" t="t" r="r" b="b"/>
            <a:pathLst>
              <a:path w="172904" h="259519">
                <a:moveTo>
                  <a:pt x="0" y="0"/>
                </a:moveTo>
                <a:lnTo>
                  <a:pt x="172905" y="0"/>
                </a:lnTo>
                <a:lnTo>
                  <a:pt x="172905" y="259518"/>
                </a:lnTo>
                <a:lnTo>
                  <a:pt x="0" y="25951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33" name="Freeform 33"/>
          <p:cNvSpPr/>
          <p:nvPr/>
        </p:nvSpPr>
        <p:spPr>
          <a:xfrm>
            <a:off x="1271261" y="5854599"/>
            <a:ext cx="237680" cy="235087"/>
          </a:xfrm>
          <a:custGeom>
            <a:avLst/>
            <a:gdLst/>
            <a:ahLst/>
            <a:cxnLst/>
            <a:rect l="l" t="t" r="r" b="b"/>
            <a:pathLst>
              <a:path w="237680" h="235087">
                <a:moveTo>
                  <a:pt x="0" y="0"/>
                </a:moveTo>
                <a:lnTo>
                  <a:pt x="237679" y="0"/>
                </a:lnTo>
                <a:lnTo>
                  <a:pt x="237679" y="235087"/>
                </a:lnTo>
                <a:lnTo>
                  <a:pt x="0" y="23508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34" name="TextBox 34"/>
          <p:cNvSpPr txBox="1"/>
          <p:nvPr/>
        </p:nvSpPr>
        <p:spPr>
          <a:xfrm>
            <a:off x="9897625" y="6594586"/>
            <a:ext cx="5151412" cy="1019282"/>
          </a:xfrm>
          <a:prstGeom prst="rect">
            <a:avLst/>
          </a:prstGeom>
        </p:spPr>
        <p:txBody>
          <a:bodyPr lIns="0" tIns="0" rIns="0" bIns="0" rtlCol="0" anchor="t">
            <a:spAutoFit/>
          </a:bodyPr>
          <a:lstStyle/>
          <a:p>
            <a:pPr marL="0" lvl="0" indent="0" algn="l">
              <a:lnSpc>
                <a:spcPts val="8394"/>
              </a:lnSpc>
            </a:pPr>
            <a:r>
              <a:rPr lang="en-US" sz="5995" b="1">
                <a:solidFill>
                  <a:srgbClr val="FFFFFF"/>
                </a:solidFill>
                <a:latin typeface="Merriweather Bold"/>
                <a:ea typeface="Merriweather Bold"/>
                <a:cs typeface="Merriweather Bold"/>
                <a:sym typeface="Merriweather Bold"/>
              </a:rPr>
              <a:t>Fundraising</a:t>
            </a:r>
          </a:p>
        </p:txBody>
      </p:sp>
      <p:sp>
        <p:nvSpPr>
          <p:cNvPr id="35" name="TextBox 35"/>
          <p:cNvSpPr txBox="1"/>
          <p:nvPr/>
        </p:nvSpPr>
        <p:spPr>
          <a:xfrm>
            <a:off x="9897625" y="7509061"/>
            <a:ext cx="5151412" cy="1019282"/>
          </a:xfrm>
          <a:prstGeom prst="rect">
            <a:avLst/>
          </a:prstGeom>
        </p:spPr>
        <p:txBody>
          <a:bodyPr lIns="0" tIns="0" rIns="0" bIns="0" rtlCol="0" anchor="t">
            <a:spAutoFit/>
          </a:bodyPr>
          <a:lstStyle/>
          <a:p>
            <a:pPr marL="0" lvl="0" indent="0" algn="l">
              <a:lnSpc>
                <a:spcPts val="8394"/>
              </a:lnSpc>
            </a:pPr>
            <a:r>
              <a:rPr lang="en-US" sz="5995" b="1">
                <a:solidFill>
                  <a:srgbClr val="E07B5B"/>
                </a:solidFill>
                <a:latin typeface="Merriweather Bold"/>
                <a:ea typeface="Merriweather Bold"/>
                <a:cs typeface="Merriweather Bold"/>
                <a:sym typeface="Merriweather Bold"/>
              </a:rPr>
              <a:t>Key Actions</a:t>
            </a:r>
          </a:p>
        </p:txBody>
      </p:sp>
      <p:sp>
        <p:nvSpPr>
          <p:cNvPr id="36" name="TextBox 36"/>
          <p:cNvSpPr txBox="1"/>
          <p:nvPr/>
        </p:nvSpPr>
        <p:spPr>
          <a:xfrm>
            <a:off x="1973585" y="2212487"/>
            <a:ext cx="1851043" cy="514998"/>
          </a:xfrm>
          <a:prstGeom prst="rect">
            <a:avLst/>
          </a:prstGeom>
        </p:spPr>
        <p:txBody>
          <a:bodyPr lIns="0" tIns="0" rIns="0" bIns="0" rtlCol="0" anchor="t">
            <a:spAutoFit/>
          </a:bodyPr>
          <a:lstStyle/>
          <a:p>
            <a:pPr marL="0" lvl="0" indent="0" algn="ctr">
              <a:lnSpc>
                <a:spcPts val="4164"/>
              </a:lnSpc>
            </a:pPr>
            <a:r>
              <a:rPr lang="en-US" sz="2974" b="1">
                <a:solidFill>
                  <a:srgbClr val="FFFFFF"/>
                </a:solidFill>
                <a:latin typeface="Roboto Bold"/>
                <a:ea typeface="Roboto Bold"/>
                <a:cs typeface="Roboto Bold"/>
                <a:sym typeface="Roboto Bold"/>
              </a:rPr>
              <a:t>Pitch Deck</a:t>
            </a:r>
          </a:p>
        </p:txBody>
      </p:sp>
      <p:sp>
        <p:nvSpPr>
          <p:cNvPr id="37" name="TextBox 37"/>
          <p:cNvSpPr txBox="1"/>
          <p:nvPr/>
        </p:nvSpPr>
        <p:spPr>
          <a:xfrm>
            <a:off x="4452233" y="2343547"/>
            <a:ext cx="4312408" cy="398781"/>
          </a:xfrm>
          <a:prstGeom prst="rect">
            <a:avLst/>
          </a:prstGeom>
        </p:spPr>
        <p:txBody>
          <a:bodyPr lIns="0" tIns="0" rIns="0" bIns="0" rtlCol="0" anchor="t">
            <a:spAutoFit/>
          </a:bodyPr>
          <a:lstStyle/>
          <a:p>
            <a:pPr marL="0" lvl="0" indent="0" algn="ctr">
              <a:lnSpc>
                <a:spcPts val="3219"/>
              </a:lnSpc>
            </a:pPr>
            <a:r>
              <a:rPr lang="en-US" sz="2299">
                <a:solidFill>
                  <a:srgbClr val="FFFFFF"/>
                </a:solidFill>
                <a:latin typeface="Roboto"/>
                <a:ea typeface="Roboto"/>
                <a:cs typeface="Roboto"/>
                <a:sym typeface="Roboto"/>
              </a:rPr>
              <a:t>Develop compelling presentation</a:t>
            </a:r>
          </a:p>
        </p:txBody>
      </p:sp>
      <p:sp>
        <p:nvSpPr>
          <p:cNvPr id="38" name="TextBox 38"/>
          <p:cNvSpPr txBox="1"/>
          <p:nvPr/>
        </p:nvSpPr>
        <p:spPr>
          <a:xfrm>
            <a:off x="2007586" y="3919887"/>
            <a:ext cx="1817041" cy="514998"/>
          </a:xfrm>
          <a:prstGeom prst="rect">
            <a:avLst/>
          </a:prstGeom>
        </p:spPr>
        <p:txBody>
          <a:bodyPr lIns="0" tIns="0" rIns="0" bIns="0" rtlCol="0" anchor="t">
            <a:spAutoFit/>
          </a:bodyPr>
          <a:lstStyle/>
          <a:p>
            <a:pPr marL="0" lvl="0" indent="0" algn="ctr">
              <a:lnSpc>
                <a:spcPts val="4164"/>
              </a:lnSpc>
            </a:pPr>
            <a:r>
              <a:rPr lang="en-US" sz="2974" b="1">
                <a:solidFill>
                  <a:srgbClr val="FFFFFF"/>
                </a:solidFill>
                <a:latin typeface="Roboto Bold"/>
                <a:ea typeface="Roboto Bold"/>
                <a:cs typeface="Roboto Bold"/>
                <a:sym typeface="Roboto Bold"/>
              </a:rPr>
              <a:t>Donors</a:t>
            </a:r>
          </a:p>
        </p:txBody>
      </p:sp>
      <p:sp>
        <p:nvSpPr>
          <p:cNvPr id="39" name="TextBox 39"/>
          <p:cNvSpPr txBox="1"/>
          <p:nvPr/>
        </p:nvSpPr>
        <p:spPr>
          <a:xfrm>
            <a:off x="4168218" y="3998971"/>
            <a:ext cx="4451635" cy="398781"/>
          </a:xfrm>
          <a:prstGeom prst="rect">
            <a:avLst/>
          </a:prstGeom>
        </p:spPr>
        <p:txBody>
          <a:bodyPr lIns="0" tIns="0" rIns="0" bIns="0" rtlCol="0" anchor="t">
            <a:spAutoFit/>
          </a:bodyPr>
          <a:lstStyle/>
          <a:p>
            <a:pPr marL="0" lvl="0" indent="0" algn="ctr">
              <a:lnSpc>
                <a:spcPts val="3219"/>
              </a:lnSpc>
            </a:pPr>
            <a:r>
              <a:rPr lang="en-US" sz="2299">
                <a:solidFill>
                  <a:srgbClr val="FFFFFF"/>
                </a:solidFill>
                <a:latin typeface="Roboto"/>
                <a:ea typeface="Roboto"/>
                <a:cs typeface="Roboto"/>
                <a:sym typeface="Roboto"/>
              </a:rPr>
              <a:t>Identify 10–20 major prospects</a:t>
            </a:r>
          </a:p>
        </p:txBody>
      </p:sp>
      <p:sp>
        <p:nvSpPr>
          <p:cNvPr id="40" name="TextBox 40"/>
          <p:cNvSpPr txBox="1"/>
          <p:nvPr/>
        </p:nvSpPr>
        <p:spPr>
          <a:xfrm>
            <a:off x="2007586" y="5658294"/>
            <a:ext cx="1471369" cy="514998"/>
          </a:xfrm>
          <a:prstGeom prst="rect">
            <a:avLst/>
          </a:prstGeom>
        </p:spPr>
        <p:txBody>
          <a:bodyPr lIns="0" tIns="0" rIns="0" bIns="0" rtlCol="0" anchor="t">
            <a:spAutoFit/>
          </a:bodyPr>
          <a:lstStyle/>
          <a:p>
            <a:pPr marL="0" lvl="0" indent="0" algn="ctr">
              <a:lnSpc>
                <a:spcPts val="4164"/>
              </a:lnSpc>
            </a:pPr>
            <a:r>
              <a:rPr lang="en-US" sz="2974" b="1">
                <a:solidFill>
                  <a:srgbClr val="FFFFFF"/>
                </a:solidFill>
                <a:latin typeface="Roboto Bold"/>
                <a:ea typeface="Roboto Bold"/>
                <a:cs typeface="Roboto Bold"/>
                <a:sym typeface="Roboto Bold"/>
              </a:rPr>
              <a:t>Grants</a:t>
            </a:r>
          </a:p>
        </p:txBody>
      </p:sp>
      <p:sp>
        <p:nvSpPr>
          <p:cNvPr id="41" name="TextBox 41"/>
          <p:cNvSpPr txBox="1"/>
          <p:nvPr/>
        </p:nvSpPr>
        <p:spPr>
          <a:xfrm>
            <a:off x="3974255" y="5687084"/>
            <a:ext cx="5380081" cy="398781"/>
          </a:xfrm>
          <a:prstGeom prst="rect">
            <a:avLst/>
          </a:prstGeom>
        </p:spPr>
        <p:txBody>
          <a:bodyPr lIns="0" tIns="0" rIns="0" bIns="0" rtlCol="0" anchor="t">
            <a:spAutoFit/>
          </a:bodyPr>
          <a:lstStyle/>
          <a:p>
            <a:pPr marL="0" lvl="0" indent="0" algn="ctr">
              <a:lnSpc>
                <a:spcPts val="3219"/>
              </a:lnSpc>
            </a:pPr>
            <a:r>
              <a:rPr lang="en-US" sz="2299">
                <a:solidFill>
                  <a:srgbClr val="FFFFFF"/>
                </a:solidFill>
                <a:latin typeface="Roboto"/>
                <a:ea typeface="Roboto"/>
                <a:cs typeface="Roboto"/>
                <a:sym typeface="Roboto"/>
              </a:rPr>
              <a:t>Apply for cultural &amp; educational grants</a:t>
            </a:r>
          </a:p>
        </p:txBody>
      </p:sp>
      <p:sp>
        <p:nvSpPr>
          <p:cNvPr id="42" name="TextBox 42"/>
          <p:cNvSpPr txBox="1"/>
          <p:nvPr/>
        </p:nvSpPr>
        <p:spPr>
          <a:xfrm>
            <a:off x="1937780" y="7467137"/>
            <a:ext cx="1954955" cy="514998"/>
          </a:xfrm>
          <a:prstGeom prst="rect">
            <a:avLst/>
          </a:prstGeom>
        </p:spPr>
        <p:txBody>
          <a:bodyPr lIns="0" tIns="0" rIns="0" bIns="0" rtlCol="0" anchor="t">
            <a:spAutoFit/>
          </a:bodyPr>
          <a:lstStyle/>
          <a:p>
            <a:pPr marL="0" lvl="0" indent="0" algn="ctr">
              <a:lnSpc>
                <a:spcPts val="4164"/>
              </a:lnSpc>
            </a:pPr>
            <a:r>
              <a:rPr lang="en-US" sz="2974" b="1">
                <a:solidFill>
                  <a:srgbClr val="FFFFFF"/>
                </a:solidFill>
                <a:latin typeface="Roboto Bold"/>
                <a:ea typeface="Roboto Bold"/>
                <a:cs typeface="Roboto Bold"/>
                <a:sym typeface="Roboto Bold"/>
              </a:rPr>
              <a:t>Campaign</a:t>
            </a:r>
          </a:p>
        </p:txBody>
      </p:sp>
      <p:sp>
        <p:nvSpPr>
          <p:cNvPr id="43" name="TextBox 43"/>
          <p:cNvSpPr txBox="1"/>
          <p:nvPr/>
        </p:nvSpPr>
        <p:spPr>
          <a:xfrm>
            <a:off x="4269020" y="7522601"/>
            <a:ext cx="4250031" cy="398781"/>
          </a:xfrm>
          <a:prstGeom prst="rect">
            <a:avLst/>
          </a:prstGeom>
        </p:spPr>
        <p:txBody>
          <a:bodyPr lIns="0" tIns="0" rIns="0" bIns="0" rtlCol="0" anchor="t">
            <a:spAutoFit/>
          </a:bodyPr>
          <a:lstStyle/>
          <a:p>
            <a:pPr marL="0" lvl="0" indent="0" algn="ctr">
              <a:lnSpc>
                <a:spcPts val="3219"/>
              </a:lnSpc>
            </a:pPr>
            <a:r>
              <a:rPr lang="en-US" sz="2299">
                <a:solidFill>
                  <a:srgbClr val="FFFFFF"/>
                </a:solidFill>
                <a:latin typeface="Roboto"/>
                <a:ea typeface="Roboto"/>
                <a:cs typeface="Roboto"/>
                <a:sym typeface="Roboto"/>
              </a:rPr>
              <a:t>Launch monthly giving program</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91919"/>
        </a:solidFill>
        <a:effectLst/>
      </p:bgPr>
    </p:bg>
    <p:spTree>
      <p:nvGrpSpPr>
        <p:cNvPr id="1" name=""/>
        <p:cNvGrpSpPr/>
        <p:nvPr/>
      </p:nvGrpSpPr>
      <p:grpSpPr>
        <a:xfrm>
          <a:off x="0" y="0"/>
          <a:ext cx="0" cy="0"/>
          <a:chOff x="0" y="0"/>
          <a:chExt cx="0" cy="0"/>
        </a:xfrm>
      </p:grpSpPr>
      <p:grpSp>
        <p:nvGrpSpPr>
          <p:cNvPr id="2" name="Group 2"/>
          <p:cNvGrpSpPr/>
          <p:nvPr/>
        </p:nvGrpSpPr>
        <p:grpSpPr>
          <a:xfrm>
            <a:off x="15791879" y="2558894"/>
            <a:ext cx="2496121" cy="5246370"/>
            <a:chOff x="0" y="0"/>
            <a:chExt cx="386714" cy="812800"/>
          </a:xfrm>
        </p:grpSpPr>
        <p:sp>
          <p:nvSpPr>
            <p:cNvPr id="3" name="Freeform 3"/>
            <p:cNvSpPr/>
            <p:nvPr/>
          </p:nvSpPr>
          <p:spPr>
            <a:xfrm>
              <a:off x="0" y="0"/>
              <a:ext cx="386714" cy="812800"/>
            </a:xfrm>
            <a:custGeom>
              <a:avLst/>
              <a:gdLst/>
              <a:ahLst/>
              <a:cxnLst/>
              <a:rect l="l" t="t" r="r" b="b"/>
              <a:pathLst>
                <a:path w="386714" h="812800">
                  <a:moveTo>
                    <a:pt x="0" y="0"/>
                  </a:moveTo>
                  <a:lnTo>
                    <a:pt x="386714" y="0"/>
                  </a:lnTo>
                  <a:lnTo>
                    <a:pt x="386714" y="812800"/>
                  </a:lnTo>
                  <a:lnTo>
                    <a:pt x="0" y="812800"/>
                  </a:lnTo>
                  <a:close/>
                </a:path>
              </a:pathLst>
            </a:custGeom>
            <a:blipFill>
              <a:blip r:embed="rId2"/>
              <a:stretch>
                <a:fillRect l="-9901" r="-9901"/>
              </a:stretch>
            </a:blipFill>
          </p:spPr>
          <p:txBody>
            <a:bodyPr/>
            <a:lstStyle/>
            <a:p>
              <a:endParaRPr lang="en-US"/>
            </a:p>
          </p:txBody>
        </p:sp>
      </p:grpSp>
      <p:sp>
        <p:nvSpPr>
          <p:cNvPr id="4" name="AutoShape 4"/>
          <p:cNvSpPr/>
          <p:nvPr/>
        </p:nvSpPr>
        <p:spPr>
          <a:xfrm flipH="1" flipV="1">
            <a:off x="1038266" y="3764446"/>
            <a:ext cx="9139636" cy="0"/>
          </a:xfrm>
          <a:prstGeom prst="line">
            <a:avLst/>
          </a:prstGeom>
          <a:ln w="19050" cap="flat">
            <a:solidFill>
              <a:srgbClr val="E07B5B"/>
            </a:solidFill>
            <a:prstDash val="solid"/>
            <a:headEnd type="none" w="sm" len="sm"/>
            <a:tailEnd type="none" w="sm" len="sm"/>
          </a:ln>
        </p:spPr>
        <p:txBody>
          <a:bodyPr/>
          <a:lstStyle/>
          <a:p>
            <a:endParaRPr lang="en-US"/>
          </a:p>
        </p:txBody>
      </p:sp>
      <p:sp>
        <p:nvSpPr>
          <p:cNvPr id="5" name="AutoShape 5"/>
          <p:cNvSpPr/>
          <p:nvPr/>
        </p:nvSpPr>
        <p:spPr>
          <a:xfrm flipH="1">
            <a:off x="10690239" y="3764446"/>
            <a:ext cx="3037042" cy="0"/>
          </a:xfrm>
          <a:prstGeom prst="line">
            <a:avLst/>
          </a:prstGeom>
          <a:ln w="19050" cap="flat">
            <a:solidFill>
              <a:srgbClr val="E07B5B"/>
            </a:solidFill>
            <a:prstDash val="solid"/>
            <a:headEnd type="none" w="sm" len="sm"/>
            <a:tailEnd type="none" w="sm" len="sm"/>
          </a:ln>
        </p:spPr>
        <p:txBody>
          <a:bodyPr/>
          <a:lstStyle/>
          <a:p>
            <a:endParaRPr lang="en-US"/>
          </a:p>
        </p:txBody>
      </p:sp>
      <p:sp>
        <p:nvSpPr>
          <p:cNvPr id="6" name="Freeform 6"/>
          <p:cNvSpPr/>
          <p:nvPr/>
        </p:nvSpPr>
        <p:spPr>
          <a:xfrm>
            <a:off x="12323706" y="5187760"/>
            <a:ext cx="2757478" cy="2750585"/>
          </a:xfrm>
          <a:custGeom>
            <a:avLst/>
            <a:gdLst/>
            <a:ahLst/>
            <a:cxnLst/>
            <a:rect l="l" t="t" r="r" b="b"/>
            <a:pathLst>
              <a:path w="2757478" h="2750585">
                <a:moveTo>
                  <a:pt x="0" y="0"/>
                </a:moveTo>
                <a:lnTo>
                  <a:pt x="2757478" y="0"/>
                </a:lnTo>
                <a:lnTo>
                  <a:pt x="2757478" y="2750585"/>
                </a:lnTo>
                <a:lnTo>
                  <a:pt x="0" y="2750585"/>
                </a:lnTo>
                <a:lnTo>
                  <a:pt x="0" y="0"/>
                </a:lnTo>
                <a:close/>
              </a:path>
            </a:pathLst>
          </a:custGeom>
          <a:blipFill>
            <a:blip r:embed="rId3"/>
            <a:stretch>
              <a:fillRect/>
            </a:stretch>
          </a:blipFill>
        </p:spPr>
        <p:txBody>
          <a:bodyPr/>
          <a:lstStyle/>
          <a:p>
            <a:endParaRPr lang="en-US"/>
          </a:p>
        </p:txBody>
      </p:sp>
      <p:sp>
        <p:nvSpPr>
          <p:cNvPr id="7" name="TextBox 7"/>
          <p:cNvSpPr txBox="1"/>
          <p:nvPr/>
        </p:nvSpPr>
        <p:spPr>
          <a:xfrm>
            <a:off x="1038266" y="1195949"/>
            <a:ext cx="6280477" cy="730580"/>
          </a:xfrm>
          <a:prstGeom prst="rect">
            <a:avLst/>
          </a:prstGeom>
        </p:spPr>
        <p:txBody>
          <a:bodyPr lIns="0" tIns="0" rIns="0" bIns="0" rtlCol="0" anchor="t">
            <a:spAutoFit/>
          </a:bodyPr>
          <a:lstStyle/>
          <a:p>
            <a:pPr marL="0" lvl="0" indent="0" algn="l">
              <a:lnSpc>
                <a:spcPts val="5931"/>
              </a:lnSpc>
            </a:pPr>
            <a:r>
              <a:rPr lang="en-US" sz="4237" b="1">
                <a:solidFill>
                  <a:srgbClr val="E07B5B"/>
                </a:solidFill>
                <a:latin typeface="Merriweather Bold"/>
                <a:ea typeface="Merriweather Bold"/>
                <a:cs typeface="Merriweather Bold"/>
                <a:sym typeface="Merriweather Bold"/>
              </a:rPr>
              <a:t>Impact of the</a:t>
            </a:r>
          </a:p>
        </p:txBody>
      </p:sp>
      <p:sp>
        <p:nvSpPr>
          <p:cNvPr id="8" name="TextBox 8"/>
          <p:cNvSpPr txBox="1"/>
          <p:nvPr/>
        </p:nvSpPr>
        <p:spPr>
          <a:xfrm>
            <a:off x="1038266" y="2154647"/>
            <a:ext cx="6280477" cy="730580"/>
          </a:xfrm>
          <a:prstGeom prst="rect">
            <a:avLst/>
          </a:prstGeom>
        </p:spPr>
        <p:txBody>
          <a:bodyPr lIns="0" tIns="0" rIns="0" bIns="0" rtlCol="0" anchor="t">
            <a:spAutoFit/>
          </a:bodyPr>
          <a:lstStyle/>
          <a:p>
            <a:pPr marL="0" lvl="0" indent="0" algn="l">
              <a:lnSpc>
                <a:spcPts val="5931"/>
              </a:lnSpc>
            </a:pPr>
            <a:r>
              <a:rPr lang="en-US" sz="4237" b="1">
                <a:solidFill>
                  <a:srgbClr val="FFFFFF"/>
                </a:solidFill>
                <a:latin typeface="Merriweather Bold"/>
                <a:ea typeface="Merriweather Bold"/>
                <a:cs typeface="Merriweather Bold"/>
                <a:sym typeface="Merriweather Bold"/>
              </a:rPr>
              <a:t>$10M Fundraising Goal</a:t>
            </a:r>
          </a:p>
        </p:txBody>
      </p:sp>
      <p:sp>
        <p:nvSpPr>
          <p:cNvPr id="9" name="TextBox 9"/>
          <p:cNvSpPr txBox="1"/>
          <p:nvPr/>
        </p:nvSpPr>
        <p:spPr>
          <a:xfrm>
            <a:off x="8374812" y="1224524"/>
            <a:ext cx="5872731" cy="1600012"/>
          </a:xfrm>
          <a:prstGeom prst="rect">
            <a:avLst/>
          </a:prstGeom>
        </p:spPr>
        <p:txBody>
          <a:bodyPr lIns="0" tIns="0" rIns="0" bIns="0" rtlCol="0" anchor="t">
            <a:spAutoFit/>
          </a:bodyPr>
          <a:lstStyle/>
          <a:p>
            <a:pPr marL="0" lvl="0" indent="0" algn="l">
              <a:lnSpc>
                <a:spcPts val="3160"/>
              </a:lnSpc>
            </a:pPr>
            <a:r>
              <a:rPr lang="en-US" sz="2257">
                <a:solidFill>
                  <a:srgbClr val="FFFFFF"/>
                </a:solidFill>
                <a:latin typeface="Roboto"/>
                <a:ea typeface="Roboto"/>
                <a:cs typeface="Roboto"/>
                <a:sym typeface="Roboto"/>
              </a:rPr>
              <a:t>Transformative outcomes enabled by achieving our fundraising target, creating lasting change for the Way of Remembering program.</a:t>
            </a:r>
          </a:p>
        </p:txBody>
      </p:sp>
      <p:grpSp>
        <p:nvGrpSpPr>
          <p:cNvPr id="10" name="Group 10"/>
          <p:cNvGrpSpPr/>
          <p:nvPr/>
        </p:nvGrpSpPr>
        <p:grpSpPr>
          <a:xfrm>
            <a:off x="1028700" y="4367828"/>
            <a:ext cx="5297833" cy="1966620"/>
            <a:chOff x="0" y="0"/>
            <a:chExt cx="7063777" cy="2622159"/>
          </a:xfrm>
        </p:grpSpPr>
        <p:sp>
          <p:nvSpPr>
            <p:cNvPr id="11" name="TextBox 11"/>
            <p:cNvSpPr txBox="1"/>
            <p:nvPr/>
          </p:nvSpPr>
          <p:spPr>
            <a:xfrm>
              <a:off x="0" y="-9525"/>
              <a:ext cx="3514519" cy="1254125"/>
            </a:xfrm>
            <a:prstGeom prst="rect">
              <a:avLst/>
            </a:prstGeom>
          </p:spPr>
          <p:txBody>
            <a:bodyPr lIns="0" tIns="0" rIns="0" bIns="0" rtlCol="0" anchor="t">
              <a:spAutoFit/>
            </a:bodyPr>
            <a:lstStyle/>
            <a:p>
              <a:pPr marL="0" lvl="0" indent="0" algn="l">
                <a:lnSpc>
                  <a:spcPts val="3690"/>
                </a:lnSpc>
              </a:pPr>
              <a:r>
                <a:rPr lang="en-US" sz="3075" b="1">
                  <a:solidFill>
                    <a:srgbClr val="FFFFFF"/>
                  </a:solidFill>
                  <a:latin typeface="Roboto Bold"/>
                  <a:ea typeface="Roboto Bold"/>
                  <a:cs typeface="Roboto Bold"/>
                  <a:sym typeface="Roboto Bold"/>
                </a:rPr>
                <a:t>Scholarship Accessibility</a:t>
              </a:r>
            </a:p>
          </p:txBody>
        </p:sp>
        <p:sp>
          <p:nvSpPr>
            <p:cNvPr id="12" name="TextBox 12"/>
            <p:cNvSpPr txBox="1"/>
            <p:nvPr/>
          </p:nvSpPr>
          <p:spPr>
            <a:xfrm>
              <a:off x="0" y="1497190"/>
              <a:ext cx="3744664" cy="1124969"/>
            </a:xfrm>
            <a:prstGeom prst="rect">
              <a:avLst/>
            </a:prstGeom>
          </p:spPr>
          <p:txBody>
            <a:bodyPr lIns="0" tIns="0" rIns="0" bIns="0" rtlCol="0" anchor="t">
              <a:spAutoFit/>
            </a:bodyPr>
            <a:lstStyle/>
            <a:p>
              <a:pPr marL="0" lvl="0" indent="0" algn="l">
                <a:lnSpc>
                  <a:spcPts val="2320"/>
                </a:lnSpc>
              </a:pPr>
              <a:r>
                <a:rPr lang="en-US" sz="1657">
                  <a:solidFill>
                    <a:srgbClr val="FFFFFF"/>
                  </a:solidFill>
                  <a:latin typeface="Roboto"/>
                  <a:ea typeface="Roboto"/>
                  <a:cs typeface="Roboto"/>
                  <a:sym typeface="Roboto"/>
                </a:rPr>
                <a:t>Removing financial barriers to ensure diverse participation in cultural immersion.</a:t>
              </a:r>
            </a:p>
          </p:txBody>
        </p:sp>
        <p:sp>
          <p:nvSpPr>
            <p:cNvPr id="13" name="TextBox 13"/>
            <p:cNvSpPr txBox="1"/>
            <p:nvPr/>
          </p:nvSpPr>
          <p:spPr>
            <a:xfrm>
              <a:off x="4252664" y="535889"/>
              <a:ext cx="2811113" cy="1265999"/>
            </a:xfrm>
            <a:prstGeom prst="rect">
              <a:avLst/>
            </a:prstGeom>
          </p:spPr>
          <p:txBody>
            <a:bodyPr lIns="0" tIns="0" rIns="0" bIns="0" rtlCol="0" anchor="t">
              <a:spAutoFit/>
            </a:bodyPr>
            <a:lstStyle/>
            <a:p>
              <a:pPr marL="0" lvl="0" indent="0" algn="l">
                <a:lnSpc>
                  <a:spcPts val="7909"/>
                </a:lnSpc>
              </a:pPr>
              <a:r>
                <a:rPr lang="en-US" sz="5649" b="1">
                  <a:solidFill>
                    <a:srgbClr val="722008"/>
                  </a:solidFill>
                  <a:latin typeface="Roboto Bold"/>
                  <a:ea typeface="Roboto Bold"/>
                  <a:cs typeface="Roboto Bold"/>
                  <a:sym typeface="Roboto Bold"/>
                </a:rPr>
                <a:t>50%</a:t>
              </a:r>
            </a:p>
          </p:txBody>
        </p:sp>
      </p:grpSp>
      <p:grpSp>
        <p:nvGrpSpPr>
          <p:cNvPr id="14" name="Group 14"/>
          <p:cNvGrpSpPr/>
          <p:nvPr/>
        </p:nvGrpSpPr>
        <p:grpSpPr>
          <a:xfrm>
            <a:off x="6502142" y="4369786"/>
            <a:ext cx="5330069" cy="1962705"/>
            <a:chOff x="0" y="0"/>
            <a:chExt cx="7106758" cy="2616940"/>
          </a:xfrm>
        </p:grpSpPr>
        <p:sp>
          <p:nvSpPr>
            <p:cNvPr id="15" name="TextBox 15"/>
            <p:cNvSpPr txBox="1"/>
            <p:nvPr/>
          </p:nvSpPr>
          <p:spPr>
            <a:xfrm>
              <a:off x="0" y="-9525"/>
              <a:ext cx="3535232" cy="1254125"/>
            </a:xfrm>
            <a:prstGeom prst="rect">
              <a:avLst/>
            </a:prstGeom>
          </p:spPr>
          <p:txBody>
            <a:bodyPr lIns="0" tIns="0" rIns="0" bIns="0" rtlCol="0" anchor="t">
              <a:spAutoFit/>
            </a:bodyPr>
            <a:lstStyle/>
            <a:p>
              <a:pPr marL="0" lvl="0" indent="0" algn="l">
                <a:lnSpc>
                  <a:spcPts val="3690"/>
                </a:lnSpc>
              </a:pPr>
              <a:r>
                <a:rPr lang="en-US" sz="3075" b="1">
                  <a:solidFill>
                    <a:srgbClr val="FFFFFF"/>
                  </a:solidFill>
                  <a:latin typeface="Roboto Bold"/>
                  <a:ea typeface="Roboto Bold"/>
                  <a:cs typeface="Roboto Bold"/>
                  <a:sym typeface="Roboto Bold"/>
                </a:rPr>
                <a:t>University Partnerships</a:t>
              </a:r>
            </a:p>
          </p:txBody>
        </p:sp>
        <p:sp>
          <p:nvSpPr>
            <p:cNvPr id="16" name="TextBox 16"/>
            <p:cNvSpPr txBox="1"/>
            <p:nvPr/>
          </p:nvSpPr>
          <p:spPr>
            <a:xfrm>
              <a:off x="0" y="1491971"/>
              <a:ext cx="3744000" cy="1124969"/>
            </a:xfrm>
            <a:prstGeom prst="rect">
              <a:avLst/>
            </a:prstGeom>
          </p:spPr>
          <p:txBody>
            <a:bodyPr lIns="0" tIns="0" rIns="0" bIns="0" rtlCol="0" anchor="t">
              <a:spAutoFit/>
            </a:bodyPr>
            <a:lstStyle/>
            <a:p>
              <a:pPr marL="0" lvl="0" indent="0" algn="l">
                <a:lnSpc>
                  <a:spcPts val="2320"/>
                </a:lnSpc>
              </a:pPr>
              <a:r>
                <a:rPr lang="en-US" sz="1657">
                  <a:solidFill>
                    <a:srgbClr val="FFFFFF"/>
                  </a:solidFill>
                  <a:latin typeface="Roboto"/>
                  <a:ea typeface="Roboto"/>
                  <a:cs typeface="Roboto"/>
                  <a:sym typeface="Roboto"/>
                </a:rPr>
                <a:t>Formal agreements enabling academic credit and financial aid access.</a:t>
              </a:r>
            </a:p>
          </p:txBody>
        </p:sp>
        <p:sp>
          <p:nvSpPr>
            <p:cNvPr id="17" name="TextBox 17"/>
            <p:cNvSpPr txBox="1"/>
            <p:nvPr/>
          </p:nvSpPr>
          <p:spPr>
            <a:xfrm>
              <a:off x="4061500" y="533279"/>
              <a:ext cx="3045258" cy="1265999"/>
            </a:xfrm>
            <a:prstGeom prst="rect">
              <a:avLst/>
            </a:prstGeom>
          </p:spPr>
          <p:txBody>
            <a:bodyPr lIns="0" tIns="0" rIns="0" bIns="0" rtlCol="0" anchor="t">
              <a:spAutoFit/>
            </a:bodyPr>
            <a:lstStyle/>
            <a:p>
              <a:pPr marL="0" lvl="0" indent="0" algn="l">
                <a:lnSpc>
                  <a:spcPts val="7909"/>
                </a:lnSpc>
              </a:pPr>
              <a:r>
                <a:rPr lang="en-US" sz="5649" b="1">
                  <a:solidFill>
                    <a:srgbClr val="C14723"/>
                  </a:solidFill>
                  <a:latin typeface="Roboto Bold"/>
                  <a:ea typeface="Roboto Bold"/>
                  <a:cs typeface="Roboto Bold"/>
                  <a:sym typeface="Roboto Bold"/>
                </a:rPr>
                <a:t>8</a:t>
              </a:r>
            </a:p>
          </p:txBody>
        </p:sp>
      </p:grpSp>
      <p:grpSp>
        <p:nvGrpSpPr>
          <p:cNvPr id="18" name="Group 18"/>
          <p:cNvGrpSpPr/>
          <p:nvPr/>
        </p:nvGrpSpPr>
        <p:grpSpPr>
          <a:xfrm>
            <a:off x="1028700" y="7088111"/>
            <a:ext cx="5297833" cy="1962705"/>
            <a:chOff x="0" y="0"/>
            <a:chExt cx="7063777" cy="2616940"/>
          </a:xfrm>
        </p:grpSpPr>
        <p:sp>
          <p:nvSpPr>
            <p:cNvPr id="19" name="TextBox 19"/>
            <p:cNvSpPr txBox="1"/>
            <p:nvPr/>
          </p:nvSpPr>
          <p:spPr>
            <a:xfrm>
              <a:off x="4252664" y="533279"/>
              <a:ext cx="2811113" cy="1265999"/>
            </a:xfrm>
            <a:prstGeom prst="rect">
              <a:avLst/>
            </a:prstGeom>
          </p:spPr>
          <p:txBody>
            <a:bodyPr lIns="0" tIns="0" rIns="0" bIns="0" rtlCol="0" anchor="t">
              <a:spAutoFit/>
            </a:bodyPr>
            <a:lstStyle/>
            <a:p>
              <a:pPr marL="0" lvl="0" indent="0" algn="l">
                <a:lnSpc>
                  <a:spcPts val="7909"/>
                </a:lnSpc>
              </a:pPr>
              <a:r>
                <a:rPr lang="en-US" sz="5649" b="1">
                  <a:solidFill>
                    <a:srgbClr val="9F3212"/>
                  </a:solidFill>
                  <a:latin typeface="Roboto Bold"/>
                  <a:ea typeface="Roboto Bold"/>
                  <a:cs typeface="Roboto Bold"/>
                  <a:sym typeface="Roboto Bold"/>
                </a:rPr>
                <a:t>6+</a:t>
              </a:r>
            </a:p>
          </p:txBody>
        </p:sp>
        <p:sp>
          <p:nvSpPr>
            <p:cNvPr id="20" name="TextBox 20"/>
            <p:cNvSpPr txBox="1"/>
            <p:nvPr/>
          </p:nvSpPr>
          <p:spPr>
            <a:xfrm>
              <a:off x="0" y="-9525"/>
              <a:ext cx="3290936" cy="1254125"/>
            </a:xfrm>
            <a:prstGeom prst="rect">
              <a:avLst/>
            </a:prstGeom>
          </p:spPr>
          <p:txBody>
            <a:bodyPr lIns="0" tIns="0" rIns="0" bIns="0" rtlCol="0" anchor="t">
              <a:spAutoFit/>
            </a:bodyPr>
            <a:lstStyle/>
            <a:p>
              <a:pPr marL="0" lvl="0" indent="0" algn="l">
                <a:lnSpc>
                  <a:spcPts val="3690"/>
                </a:lnSpc>
              </a:pPr>
              <a:r>
                <a:rPr lang="en-US" sz="3075" b="1">
                  <a:solidFill>
                    <a:srgbClr val="FFFFFF"/>
                  </a:solidFill>
                  <a:latin typeface="Roboto Bold"/>
                  <a:ea typeface="Roboto Bold"/>
                  <a:cs typeface="Roboto Bold"/>
                  <a:sym typeface="Roboto Bold"/>
                </a:rPr>
                <a:t>Recruitment Infrastructure</a:t>
              </a:r>
            </a:p>
          </p:txBody>
        </p:sp>
        <p:sp>
          <p:nvSpPr>
            <p:cNvPr id="21" name="TextBox 21"/>
            <p:cNvSpPr txBox="1"/>
            <p:nvPr/>
          </p:nvSpPr>
          <p:spPr>
            <a:xfrm>
              <a:off x="0" y="1491971"/>
              <a:ext cx="3935164" cy="1124969"/>
            </a:xfrm>
            <a:prstGeom prst="rect">
              <a:avLst/>
            </a:prstGeom>
          </p:spPr>
          <p:txBody>
            <a:bodyPr lIns="0" tIns="0" rIns="0" bIns="0" rtlCol="0" anchor="t">
              <a:spAutoFit/>
            </a:bodyPr>
            <a:lstStyle/>
            <a:p>
              <a:pPr marL="0" lvl="0" indent="0" algn="l">
                <a:lnSpc>
                  <a:spcPts val="2320"/>
                </a:lnSpc>
              </a:pPr>
              <a:r>
                <a:rPr lang="en-US" sz="1657">
                  <a:solidFill>
                    <a:srgbClr val="FFFFFF"/>
                  </a:solidFill>
                  <a:latin typeface="Roboto"/>
                  <a:ea typeface="Roboto"/>
                  <a:cs typeface="Roboto"/>
                  <a:sym typeface="Roboto"/>
                </a:rPr>
                <a:t>National ambassador network and digital systems for scalable outreach.</a:t>
              </a:r>
            </a:p>
          </p:txBody>
        </p:sp>
      </p:grpSp>
      <p:grpSp>
        <p:nvGrpSpPr>
          <p:cNvPr id="22" name="Group 22"/>
          <p:cNvGrpSpPr/>
          <p:nvPr/>
        </p:nvGrpSpPr>
        <p:grpSpPr>
          <a:xfrm>
            <a:off x="6502142" y="7088111"/>
            <a:ext cx="5330069" cy="1962705"/>
            <a:chOff x="0" y="0"/>
            <a:chExt cx="7106758" cy="2616940"/>
          </a:xfrm>
        </p:grpSpPr>
        <p:sp>
          <p:nvSpPr>
            <p:cNvPr id="23" name="TextBox 23"/>
            <p:cNvSpPr txBox="1"/>
            <p:nvPr/>
          </p:nvSpPr>
          <p:spPr>
            <a:xfrm>
              <a:off x="4061500" y="533279"/>
              <a:ext cx="3045258" cy="1265999"/>
            </a:xfrm>
            <a:prstGeom prst="rect">
              <a:avLst/>
            </a:prstGeom>
          </p:spPr>
          <p:txBody>
            <a:bodyPr lIns="0" tIns="0" rIns="0" bIns="0" rtlCol="0" anchor="t">
              <a:spAutoFit/>
            </a:bodyPr>
            <a:lstStyle/>
            <a:p>
              <a:pPr marL="0" lvl="0" indent="0" algn="l">
                <a:lnSpc>
                  <a:spcPts val="7909"/>
                </a:lnSpc>
              </a:pPr>
              <a:r>
                <a:rPr lang="en-US" sz="5649" b="1">
                  <a:solidFill>
                    <a:srgbClr val="E07B5B"/>
                  </a:solidFill>
                  <a:latin typeface="Roboto Bold"/>
                  <a:ea typeface="Roboto Bold"/>
                  <a:cs typeface="Roboto Bold"/>
                  <a:sym typeface="Roboto Bold"/>
                </a:rPr>
                <a:t>100%</a:t>
              </a:r>
            </a:p>
          </p:txBody>
        </p:sp>
        <p:sp>
          <p:nvSpPr>
            <p:cNvPr id="24" name="TextBox 24"/>
            <p:cNvSpPr txBox="1"/>
            <p:nvPr/>
          </p:nvSpPr>
          <p:spPr>
            <a:xfrm>
              <a:off x="0" y="-9525"/>
              <a:ext cx="3195354" cy="1254125"/>
            </a:xfrm>
            <a:prstGeom prst="rect">
              <a:avLst/>
            </a:prstGeom>
          </p:spPr>
          <p:txBody>
            <a:bodyPr lIns="0" tIns="0" rIns="0" bIns="0" rtlCol="0" anchor="t">
              <a:spAutoFit/>
            </a:bodyPr>
            <a:lstStyle/>
            <a:p>
              <a:pPr marL="0" lvl="0" indent="0" algn="l">
                <a:lnSpc>
                  <a:spcPts val="3690"/>
                </a:lnSpc>
              </a:pPr>
              <a:r>
                <a:rPr lang="en-US" sz="3075" b="1">
                  <a:solidFill>
                    <a:srgbClr val="FFFFFF"/>
                  </a:solidFill>
                  <a:latin typeface="Roboto Bold"/>
                  <a:ea typeface="Roboto Bold"/>
                  <a:cs typeface="Roboto Bold"/>
                  <a:sym typeface="Roboto Bold"/>
                </a:rPr>
                <a:t>Program Excellence</a:t>
              </a:r>
            </a:p>
          </p:txBody>
        </p:sp>
        <p:sp>
          <p:nvSpPr>
            <p:cNvPr id="25" name="TextBox 25"/>
            <p:cNvSpPr txBox="1"/>
            <p:nvPr/>
          </p:nvSpPr>
          <p:spPr>
            <a:xfrm>
              <a:off x="0" y="1491971"/>
              <a:ext cx="3348543" cy="1124969"/>
            </a:xfrm>
            <a:prstGeom prst="rect">
              <a:avLst/>
            </a:prstGeom>
          </p:spPr>
          <p:txBody>
            <a:bodyPr lIns="0" tIns="0" rIns="0" bIns="0" rtlCol="0" anchor="t">
              <a:spAutoFit/>
            </a:bodyPr>
            <a:lstStyle/>
            <a:p>
              <a:pPr marL="0" lvl="0" indent="0" algn="l">
                <a:lnSpc>
                  <a:spcPts val="2320"/>
                </a:lnSpc>
              </a:pPr>
              <a:r>
                <a:rPr lang="en-US" sz="1657">
                  <a:solidFill>
                    <a:srgbClr val="FFFFFF"/>
                  </a:solidFill>
                  <a:latin typeface="Roboto"/>
                  <a:ea typeface="Roboto"/>
                  <a:cs typeface="Roboto"/>
                  <a:sym typeface="Roboto"/>
                </a:rPr>
                <a:t>Enhanced curriculum, storytelling, and content for movement-building.</a:t>
              </a:r>
            </a:p>
          </p:txBody>
        </p:sp>
      </p:grpSp>
      <p:sp>
        <p:nvSpPr>
          <p:cNvPr id="26" name="AutoShape 26"/>
          <p:cNvSpPr/>
          <p:nvPr/>
        </p:nvSpPr>
        <p:spPr>
          <a:xfrm flipV="1">
            <a:off x="616501" y="729939"/>
            <a:ext cx="1259111" cy="0"/>
          </a:xfrm>
          <a:prstGeom prst="line">
            <a:avLst/>
          </a:prstGeom>
          <a:ln w="38100" cap="flat">
            <a:solidFill>
              <a:srgbClr val="E07B5B"/>
            </a:solidFill>
            <a:prstDash val="solid"/>
            <a:headEnd type="none" w="sm" len="sm"/>
            <a:tailEnd type="none" w="sm" len="sm"/>
          </a:ln>
        </p:spPr>
        <p:txBody>
          <a:bodyPr/>
          <a:lstStyle/>
          <a:p>
            <a:endParaRPr lang="en-US"/>
          </a:p>
        </p:txBody>
      </p:sp>
      <p:sp>
        <p:nvSpPr>
          <p:cNvPr id="27" name="AutoShape 27"/>
          <p:cNvSpPr/>
          <p:nvPr/>
        </p:nvSpPr>
        <p:spPr>
          <a:xfrm flipV="1">
            <a:off x="2565517" y="729939"/>
            <a:ext cx="1259111" cy="0"/>
          </a:xfrm>
          <a:prstGeom prst="line">
            <a:avLst/>
          </a:prstGeom>
          <a:ln w="38100" cap="flat">
            <a:solidFill>
              <a:srgbClr val="FFFFFF"/>
            </a:solidFill>
            <a:prstDash val="solid"/>
            <a:headEnd type="none" w="sm" len="sm"/>
            <a:tailEnd type="none" w="sm" len="sm"/>
          </a:ln>
        </p:spPr>
        <p:txBody>
          <a:bodyPr/>
          <a:lstStyle/>
          <a:p>
            <a:endParaRPr lang="en-US"/>
          </a:p>
        </p:txBody>
      </p:sp>
      <p:sp>
        <p:nvSpPr>
          <p:cNvPr id="28" name="AutoShape 28"/>
          <p:cNvSpPr/>
          <p:nvPr/>
        </p:nvSpPr>
        <p:spPr>
          <a:xfrm flipV="1">
            <a:off x="4514532" y="729939"/>
            <a:ext cx="1259111" cy="0"/>
          </a:xfrm>
          <a:prstGeom prst="line">
            <a:avLst/>
          </a:prstGeom>
          <a:ln w="38100" cap="flat">
            <a:solidFill>
              <a:srgbClr val="FFFFFF"/>
            </a:solidFill>
            <a:prstDash val="solid"/>
            <a:headEnd type="none" w="sm" len="sm"/>
            <a:tailEnd type="none" w="sm" len="sm"/>
          </a:ln>
        </p:spPr>
        <p:txBody>
          <a:bodyPr/>
          <a:lstStyle/>
          <a:p>
            <a:endParaRPr lang="en-US"/>
          </a:p>
        </p:txBody>
      </p:sp>
      <p:sp>
        <p:nvSpPr>
          <p:cNvPr id="29" name="Freeform 29"/>
          <p:cNvSpPr/>
          <p:nvPr/>
        </p:nvSpPr>
        <p:spPr>
          <a:xfrm>
            <a:off x="14988531" y="1591986"/>
            <a:ext cx="931545" cy="937404"/>
          </a:xfrm>
          <a:custGeom>
            <a:avLst/>
            <a:gdLst/>
            <a:ahLst/>
            <a:cxnLst/>
            <a:rect l="l" t="t" r="r" b="b"/>
            <a:pathLst>
              <a:path w="931545" h="937404">
                <a:moveTo>
                  <a:pt x="0" y="0"/>
                </a:moveTo>
                <a:lnTo>
                  <a:pt x="931545" y="0"/>
                </a:lnTo>
                <a:lnTo>
                  <a:pt x="931545" y="937403"/>
                </a:lnTo>
                <a:lnTo>
                  <a:pt x="0" y="937403"/>
                </a:lnTo>
                <a:lnTo>
                  <a:pt x="0" y="0"/>
                </a:lnTo>
                <a:close/>
              </a:path>
            </a:pathLst>
          </a:custGeom>
          <a:blipFill>
            <a:blip r:embed="rId4"/>
            <a:stretch>
              <a:fillRect/>
            </a:stretch>
          </a:blipFill>
        </p:spPr>
        <p:txBody>
          <a:bodyPr/>
          <a:lstStyle/>
          <a:p>
            <a:endParaRPr lang="en-US"/>
          </a:p>
        </p:txBody>
      </p:sp>
      <p:grpSp>
        <p:nvGrpSpPr>
          <p:cNvPr id="30" name="Group 30"/>
          <p:cNvGrpSpPr/>
          <p:nvPr/>
        </p:nvGrpSpPr>
        <p:grpSpPr>
          <a:xfrm>
            <a:off x="16082491" y="2140886"/>
            <a:ext cx="153529" cy="153529"/>
            <a:chOff x="0" y="0"/>
            <a:chExt cx="812800" cy="812800"/>
          </a:xfrm>
        </p:grpSpPr>
        <p:sp>
          <p:nvSpPr>
            <p:cNvPr id="31" name="Freeform 3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07B5B"/>
            </a:solidFill>
          </p:spPr>
          <p:txBody>
            <a:bodyPr/>
            <a:lstStyle/>
            <a:p>
              <a:endParaRPr lang="en-US"/>
            </a:p>
          </p:txBody>
        </p:sp>
        <p:sp>
          <p:nvSpPr>
            <p:cNvPr id="32" name="TextBox 32"/>
            <p:cNvSpPr txBox="1"/>
            <p:nvPr/>
          </p:nvSpPr>
          <p:spPr>
            <a:xfrm>
              <a:off x="76200" y="19050"/>
              <a:ext cx="660400" cy="717550"/>
            </a:xfrm>
            <a:prstGeom prst="rect">
              <a:avLst/>
            </a:prstGeom>
          </p:spPr>
          <p:txBody>
            <a:bodyPr lIns="50800" tIns="50800" rIns="50800" bIns="50800" rtlCol="0" anchor="ctr"/>
            <a:lstStyle/>
            <a:p>
              <a:pPr marL="0" lvl="0" indent="0" algn="ctr">
                <a:lnSpc>
                  <a:spcPts val="2800"/>
                </a:lnSpc>
              </a:pPr>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91919"/>
        </a:solidFill>
        <a:effectLst/>
      </p:bgPr>
    </p:bg>
    <p:spTree>
      <p:nvGrpSpPr>
        <p:cNvPr id="1" name=""/>
        <p:cNvGrpSpPr/>
        <p:nvPr/>
      </p:nvGrpSpPr>
      <p:grpSpPr>
        <a:xfrm>
          <a:off x="0" y="0"/>
          <a:ext cx="0" cy="0"/>
          <a:chOff x="0" y="0"/>
          <a:chExt cx="0" cy="0"/>
        </a:xfrm>
      </p:grpSpPr>
      <p:grpSp>
        <p:nvGrpSpPr>
          <p:cNvPr id="2" name="Group 2"/>
          <p:cNvGrpSpPr/>
          <p:nvPr/>
        </p:nvGrpSpPr>
        <p:grpSpPr>
          <a:xfrm>
            <a:off x="7781071" y="0"/>
            <a:ext cx="10506929" cy="10287000"/>
            <a:chOff x="0" y="0"/>
            <a:chExt cx="1627798" cy="1593725"/>
          </a:xfrm>
        </p:grpSpPr>
        <p:sp>
          <p:nvSpPr>
            <p:cNvPr id="3" name="Freeform 3"/>
            <p:cNvSpPr/>
            <p:nvPr/>
          </p:nvSpPr>
          <p:spPr>
            <a:xfrm>
              <a:off x="0" y="0"/>
              <a:ext cx="1627798" cy="1593725"/>
            </a:xfrm>
            <a:custGeom>
              <a:avLst/>
              <a:gdLst/>
              <a:ahLst/>
              <a:cxnLst/>
              <a:rect l="l" t="t" r="r" b="b"/>
              <a:pathLst>
                <a:path w="1627798" h="1593725">
                  <a:moveTo>
                    <a:pt x="0" y="0"/>
                  </a:moveTo>
                  <a:lnTo>
                    <a:pt x="1627798" y="0"/>
                  </a:lnTo>
                  <a:lnTo>
                    <a:pt x="1627798" y="1593725"/>
                  </a:lnTo>
                  <a:lnTo>
                    <a:pt x="0" y="1593725"/>
                  </a:lnTo>
                  <a:close/>
                </a:path>
              </a:pathLst>
            </a:custGeom>
            <a:blipFill>
              <a:blip r:embed="rId2"/>
              <a:stretch>
                <a:fillRect t="-1068" b="-1068"/>
              </a:stretch>
            </a:blipFill>
          </p:spPr>
          <p:txBody>
            <a:bodyPr/>
            <a:lstStyle/>
            <a:p>
              <a:endParaRPr lang="en-US"/>
            </a:p>
          </p:txBody>
        </p:sp>
      </p:grpSp>
      <p:grpSp>
        <p:nvGrpSpPr>
          <p:cNvPr id="4" name="Group 4"/>
          <p:cNvGrpSpPr/>
          <p:nvPr/>
        </p:nvGrpSpPr>
        <p:grpSpPr>
          <a:xfrm>
            <a:off x="7781071" y="5325689"/>
            <a:ext cx="10506929" cy="4961311"/>
            <a:chOff x="0" y="0"/>
            <a:chExt cx="2767257" cy="1306683"/>
          </a:xfrm>
        </p:grpSpPr>
        <p:sp>
          <p:nvSpPr>
            <p:cNvPr id="5" name="Freeform 5"/>
            <p:cNvSpPr/>
            <p:nvPr/>
          </p:nvSpPr>
          <p:spPr>
            <a:xfrm>
              <a:off x="0" y="0"/>
              <a:ext cx="2767257" cy="1306683"/>
            </a:xfrm>
            <a:custGeom>
              <a:avLst/>
              <a:gdLst/>
              <a:ahLst/>
              <a:cxnLst/>
              <a:rect l="l" t="t" r="r" b="b"/>
              <a:pathLst>
                <a:path w="2767257" h="1306683">
                  <a:moveTo>
                    <a:pt x="0" y="0"/>
                  </a:moveTo>
                  <a:lnTo>
                    <a:pt x="2767257" y="0"/>
                  </a:lnTo>
                  <a:lnTo>
                    <a:pt x="2767257" y="1306683"/>
                  </a:lnTo>
                  <a:lnTo>
                    <a:pt x="0" y="1306683"/>
                  </a:lnTo>
                  <a:close/>
                </a:path>
              </a:pathLst>
            </a:custGeom>
            <a:gradFill rotWithShape="1">
              <a:gsLst>
                <a:gs pos="0">
                  <a:srgbClr val="6A6A6A">
                    <a:alpha val="0"/>
                  </a:srgbClr>
                </a:gs>
                <a:gs pos="100000">
                  <a:srgbClr val="191919">
                    <a:alpha val="100000"/>
                  </a:srgbClr>
                </a:gs>
              </a:gsLst>
              <a:lin ang="5400000"/>
            </a:gradFill>
          </p:spPr>
          <p:txBody>
            <a:bodyPr/>
            <a:lstStyle/>
            <a:p>
              <a:endParaRPr lang="en-US"/>
            </a:p>
          </p:txBody>
        </p:sp>
        <p:sp>
          <p:nvSpPr>
            <p:cNvPr id="6" name="TextBox 6"/>
            <p:cNvSpPr txBox="1"/>
            <p:nvPr/>
          </p:nvSpPr>
          <p:spPr>
            <a:xfrm>
              <a:off x="0" y="-57150"/>
              <a:ext cx="2767257" cy="1363833"/>
            </a:xfrm>
            <a:prstGeom prst="rect">
              <a:avLst/>
            </a:prstGeom>
          </p:spPr>
          <p:txBody>
            <a:bodyPr lIns="50800" tIns="50800" rIns="50800" bIns="50800" rtlCol="0" anchor="ctr"/>
            <a:lstStyle/>
            <a:p>
              <a:pPr marL="0" lvl="0" indent="0" algn="ctr">
                <a:lnSpc>
                  <a:spcPts val="2800"/>
                </a:lnSpc>
              </a:pPr>
              <a:endParaRPr/>
            </a:p>
          </p:txBody>
        </p:sp>
      </p:grpSp>
      <p:sp>
        <p:nvSpPr>
          <p:cNvPr id="7" name="TextBox 7"/>
          <p:cNvSpPr txBox="1"/>
          <p:nvPr/>
        </p:nvSpPr>
        <p:spPr>
          <a:xfrm>
            <a:off x="10147614" y="7162746"/>
            <a:ext cx="5623628" cy="937593"/>
          </a:xfrm>
          <a:prstGeom prst="rect">
            <a:avLst/>
          </a:prstGeom>
        </p:spPr>
        <p:txBody>
          <a:bodyPr lIns="0" tIns="0" rIns="0" bIns="0" rtlCol="0" anchor="t">
            <a:spAutoFit/>
          </a:bodyPr>
          <a:lstStyle/>
          <a:p>
            <a:pPr marL="0" lvl="0" indent="0" algn="l">
              <a:lnSpc>
                <a:spcPts val="7646"/>
              </a:lnSpc>
            </a:pPr>
            <a:r>
              <a:rPr lang="en-US" sz="5461" b="1">
                <a:solidFill>
                  <a:srgbClr val="FFFFFF"/>
                </a:solidFill>
                <a:latin typeface="Merriweather Bold"/>
                <a:ea typeface="Merriweather Bold"/>
                <a:cs typeface="Merriweather Bold"/>
                <a:sym typeface="Merriweather Bold"/>
              </a:rPr>
              <a:t>University</a:t>
            </a:r>
          </a:p>
        </p:txBody>
      </p:sp>
      <p:sp>
        <p:nvSpPr>
          <p:cNvPr id="8" name="TextBox 8"/>
          <p:cNvSpPr txBox="1"/>
          <p:nvPr/>
        </p:nvSpPr>
        <p:spPr>
          <a:xfrm>
            <a:off x="10147614" y="8077220"/>
            <a:ext cx="7259568" cy="937593"/>
          </a:xfrm>
          <a:prstGeom prst="rect">
            <a:avLst/>
          </a:prstGeom>
        </p:spPr>
        <p:txBody>
          <a:bodyPr lIns="0" tIns="0" rIns="0" bIns="0" rtlCol="0" anchor="t">
            <a:spAutoFit/>
          </a:bodyPr>
          <a:lstStyle/>
          <a:p>
            <a:pPr marL="0" lvl="0" indent="0" algn="l">
              <a:lnSpc>
                <a:spcPts val="7646"/>
              </a:lnSpc>
            </a:pPr>
            <a:r>
              <a:rPr lang="en-US" sz="5461" b="1">
                <a:solidFill>
                  <a:srgbClr val="E07B5B"/>
                </a:solidFill>
                <a:latin typeface="Merriweather Bold"/>
                <a:ea typeface="Merriweather Bold"/>
                <a:cs typeface="Merriweather Bold"/>
                <a:sym typeface="Merriweather Bold"/>
              </a:rPr>
              <a:t>Partnership Strategy</a:t>
            </a:r>
          </a:p>
        </p:txBody>
      </p:sp>
      <p:sp>
        <p:nvSpPr>
          <p:cNvPr id="9" name="AutoShape 9"/>
          <p:cNvSpPr/>
          <p:nvPr/>
        </p:nvSpPr>
        <p:spPr>
          <a:xfrm flipV="1">
            <a:off x="1087078" y="729939"/>
            <a:ext cx="1259111" cy="0"/>
          </a:xfrm>
          <a:prstGeom prst="line">
            <a:avLst/>
          </a:prstGeom>
          <a:ln w="38100" cap="flat">
            <a:solidFill>
              <a:srgbClr val="E07B5B"/>
            </a:solidFill>
            <a:prstDash val="solid"/>
            <a:headEnd type="none" w="sm" len="sm"/>
            <a:tailEnd type="none" w="sm" len="sm"/>
          </a:ln>
        </p:spPr>
        <p:txBody>
          <a:bodyPr/>
          <a:lstStyle/>
          <a:p>
            <a:endParaRPr lang="en-US"/>
          </a:p>
        </p:txBody>
      </p:sp>
      <p:sp>
        <p:nvSpPr>
          <p:cNvPr id="10" name="AutoShape 10"/>
          <p:cNvSpPr/>
          <p:nvPr/>
        </p:nvSpPr>
        <p:spPr>
          <a:xfrm flipV="1">
            <a:off x="3036093" y="729939"/>
            <a:ext cx="1259111" cy="0"/>
          </a:xfrm>
          <a:prstGeom prst="line">
            <a:avLst/>
          </a:prstGeom>
          <a:ln w="38100" cap="flat">
            <a:solidFill>
              <a:srgbClr val="FFFFFF"/>
            </a:solidFill>
            <a:prstDash val="solid"/>
            <a:headEnd type="none" w="sm" len="sm"/>
            <a:tailEnd type="none" w="sm" len="sm"/>
          </a:ln>
        </p:spPr>
        <p:txBody>
          <a:bodyPr/>
          <a:lstStyle/>
          <a:p>
            <a:endParaRPr lang="en-US"/>
          </a:p>
        </p:txBody>
      </p:sp>
      <p:sp>
        <p:nvSpPr>
          <p:cNvPr id="11" name="AutoShape 11"/>
          <p:cNvSpPr/>
          <p:nvPr/>
        </p:nvSpPr>
        <p:spPr>
          <a:xfrm flipV="1">
            <a:off x="4985108" y="729939"/>
            <a:ext cx="1259111" cy="0"/>
          </a:xfrm>
          <a:prstGeom prst="line">
            <a:avLst/>
          </a:prstGeom>
          <a:ln w="38100" cap="flat">
            <a:solidFill>
              <a:srgbClr val="FFFFFF"/>
            </a:solidFill>
            <a:prstDash val="solid"/>
            <a:headEnd type="none" w="sm" len="sm"/>
            <a:tailEnd type="none" w="sm" len="sm"/>
          </a:ln>
        </p:spPr>
        <p:txBody>
          <a:bodyPr/>
          <a:lstStyle/>
          <a:p>
            <a:endParaRPr lang="en-US"/>
          </a:p>
        </p:txBody>
      </p:sp>
      <p:sp>
        <p:nvSpPr>
          <p:cNvPr id="12" name="Freeform 12"/>
          <p:cNvSpPr/>
          <p:nvPr/>
        </p:nvSpPr>
        <p:spPr>
          <a:xfrm>
            <a:off x="15892088" y="6663008"/>
            <a:ext cx="992568" cy="992568"/>
          </a:xfrm>
          <a:custGeom>
            <a:avLst/>
            <a:gdLst/>
            <a:ahLst/>
            <a:cxnLst/>
            <a:rect l="l" t="t" r="r" b="b"/>
            <a:pathLst>
              <a:path w="992568" h="992568">
                <a:moveTo>
                  <a:pt x="0" y="0"/>
                </a:moveTo>
                <a:lnTo>
                  <a:pt x="992568" y="0"/>
                </a:lnTo>
                <a:lnTo>
                  <a:pt x="992568" y="992568"/>
                </a:lnTo>
                <a:lnTo>
                  <a:pt x="0" y="9925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3" name="Freeform 13"/>
          <p:cNvSpPr/>
          <p:nvPr/>
        </p:nvSpPr>
        <p:spPr>
          <a:xfrm>
            <a:off x="645440" y="9014543"/>
            <a:ext cx="1619076" cy="1619076"/>
          </a:xfrm>
          <a:custGeom>
            <a:avLst/>
            <a:gdLst/>
            <a:ahLst/>
            <a:cxnLst/>
            <a:rect l="l" t="t" r="r" b="b"/>
            <a:pathLst>
              <a:path w="1619076" h="1619076">
                <a:moveTo>
                  <a:pt x="0" y="0"/>
                </a:moveTo>
                <a:lnTo>
                  <a:pt x="1619076" y="0"/>
                </a:lnTo>
                <a:lnTo>
                  <a:pt x="1619076" y="1619076"/>
                </a:lnTo>
                <a:lnTo>
                  <a:pt x="0" y="161907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4" name="Group 14"/>
          <p:cNvGrpSpPr/>
          <p:nvPr/>
        </p:nvGrpSpPr>
        <p:grpSpPr>
          <a:xfrm>
            <a:off x="16731128" y="6509479"/>
            <a:ext cx="153529" cy="153529"/>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07B5B"/>
            </a:solidFill>
          </p:spPr>
          <p:txBody>
            <a:bodyPr/>
            <a:lstStyle/>
            <a:p>
              <a:endParaRPr lang="en-US"/>
            </a:p>
          </p:txBody>
        </p:sp>
        <p:sp>
          <p:nvSpPr>
            <p:cNvPr id="16" name="TextBox 16"/>
            <p:cNvSpPr txBox="1"/>
            <p:nvPr/>
          </p:nvSpPr>
          <p:spPr>
            <a:xfrm>
              <a:off x="76200" y="19050"/>
              <a:ext cx="660400" cy="717550"/>
            </a:xfrm>
            <a:prstGeom prst="rect">
              <a:avLst/>
            </a:prstGeom>
          </p:spPr>
          <p:txBody>
            <a:bodyPr lIns="50800" tIns="50800" rIns="50800" bIns="50800" rtlCol="0" anchor="ctr"/>
            <a:lstStyle/>
            <a:p>
              <a:pPr marL="0" lvl="0" indent="0" algn="ctr">
                <a:lnSpc>
                  <a:spcPts val="2800"/>
                </a:lnSpc>
              </a:pPr>
              <a:endParaRPr/>
            </a:p>
          </p:txBody>
        </p:sp>
      </p:grpSp>
      <p:grpSp>
        <p:nvGrpSpPr>
          <p:cNvPr id="17" name="Group 17"/>
          <p:cNvGrpSpPr/>
          <p:nvPr/>
        </p:nvGrpSpPr>
        <p:grpSpPr>
          <a:xfrm>
            <a:off x="2390619" y="9129427"/>
            <a:ext cx="153529" cy="153529"/>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07B5B"/>
            </a:solidFill>
          </p:spPr>
          <p:txBody>
            <a:bodyPr/>
            <a:lstStyle/>
            <a:p>
              <a:endParaRPr lang="en-US"/>
            </a:p>
          </p:txBody>
        </p:sp>
        <p:sp>
          <p:nvSpPr>
            <p:cNvPr id="19" name="TextBox 19"/>
            <p:cNvSpPr txBox="1"/>
            <p:nvPr/>
          </p:nvSpPr>
          <p:spPr>
            <a:xfrm>
              <a:off x="76200" y="19050"/>
              <a:ext cx="660400" cy="717550"/>
            </a:xfrm>
            <a:prstGeom prst="rect">
              <a:avLst/>
            </a:prstGeom>
          </p:spPr>
          <p:txBody>
            <a:bodyPr lIns="50800" tIns="50800" rIns="50800" bIns="50800" rtlCol="0" anchor="ctr"/>
            <a:lstStyle/>
            <a:p>
              <a:pPr marL="0" lvl="0" indent="0" algn="ctr">
                <a:lnSpc>
                  <a:spcPts val="2800"/>
                </a:lnSpc>
              </a:pPr>
              <a:endParaRPr/>
            </a:p>
          </p:txBody>
        </p:sp>
      </p:grpSp>
      <p:grpSp>
        <p:nvGrpSpPr>
          <p:cNvPr id="20" name="Group 20"/>
          <p:cNvGrpSpPr/>
          <p:nvPr/>
        </p:nvGrpSpPr>
        <p:grpSpPr>
          <a:xfrm>
            <a:off x="722204" y="2239265"/>
            <a:ext cx="202990" cy="202990"/>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07B5B"/>
            </a:solidFill>
          </p:spPr>
          <p:txBody>
            <a:bodyPr/>
            <a:lstStyle/>
            <a:p>
              <a:endParaRPr lang="en-US"/>
            </a:p>
          </p:txBody>
        </p:sp>
        <p:sp>
          <p:nvSpPr>
            <p:cNvPr id="22" name="TextBox 22"/>
            <p:cNvSpPr txBox="1"/>
            <p:nvPr/>
          </p:nvSpPr>
          <p:spPr>
            <a:xfrm>
              <a:off x="76200" y="19050"/>
              <a:ext cx="660400" cy="717550"/>
            </a:xfrm>
            <a:prstGeom prst="rect">
              <a:avLst/>
            </a:prstGeom>
          </p:spPr>
          <p:txBody>
            <a:bodyPr lIns="50800" tIns="50800" rIns="50800" bIns="50800" rtlCol="0" anchor="ctr"/>
            <a:lstStyle/>
            <a:p>
              <a:pPr marL="0" lvl="0" indent="0" algn="ctr">
                <a:lnSpc>
                  <a:spcPts val="2800"/>
                </a:lnSpc>
              </a:pPr>
              <a:endParaRPr/>
            </a:p>
          </p:txBody>
        </p:sp>
      </p:grpSp>
      <p:sp>
        <p:nvSpPr>
          <p:cNvPr id="23" name="Freeform 23"/>
          <p:cNvSpPr/>
          <p:nvPr/>
        </p:nvSpPr>
        <p:spPr>
          <a:xfrm>
            <a:off x="1087078" y="5830264"/>
            <a:ext cx="1020004" cy="1606306"/>
          </a:xfrm>
          <a:custGeom>
            <a:avLst/>
            <a:gdLst/>
            <a:ahLst/>
            <a:cxnLst/>
            <a:rect l="l" t="t" r="r" b="b"/>
            <a:pathLst>
              <a:path w="1020004" h="1606306">
                <a:moveTo>
                  <a:pt x="0" y="0"/>
                </a:moveTo>
                <a:lnTo>
                  <a:pt x="1020004" y="0"/>
                </a:lnTo>
                <a:lnTo>
                  <a:pt x="1020004" y="1606306"/>
                </a:lnTo>
                <a:lnTo>
                  <a:pt x="0" y="160630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4" name="TextBox 24"/>
          <p:cNvSpPr txBox="1"/>
          <p:nvPr/>
        </p:nvSpPr>
        <p:spPr>
          <a:xfrm>
            <a:off x="1087078" y="2375580"/>
            <a:ext cx="3722719" cy="514858"/>
          </a:xfrm>
          <a:prstGeom prst="rect">
            <a:avLst/>
          </a:prstGeom>
        </p:spPr>
        <p:txBody>
          <a:bodyPr lIns="0" tIns="0" rIns="0" bIns="0" rtlCol="0" anchor="t">
            <a:spAutoFit/>
          </a:bodyPr>
          <a:lstStyle/>
          <a:p>
            <a:pPr marL="0" lvl="0" indent="0" algn="l">
              <a:lnSpc>
                <a:spcPts val="4172"/>
              </a:lnSpc>
            </a:pPr>
            <a:r>
              <a:rPr lang="en-US" sz="2980" b="1">
                <a:solidFill>
                  <a:srgbClr val="FFFFFF"/>
                </a:solidFill>
                <a:latin typeface="Roboto Bold"/>
                <a:ea typeface="Roboto Bold"/>
                <a:cs typeface="Roboto Bold"/>
                <a:sym typeface="Roboto Bold"/>
              </a:rPr>
              <a:t>Strategic Objectives</a:t>
            </a:r>
          </a:p>
        </p:txBody>
      </p:sp>
      <p:sp>
        <p:nvSpPr>
          <p:cNvPr id="25" name="TextBox 25"/>
          <p:cNvSpPr txBox="1"/>
          <p:nvPr/>
        </p:nvSpPr>
        <p:spPr>
          <a:xfrm>
            <a:off x="2521500" y="5218795"/>
            <a:ext cx="3722719" cy="514858"/>
          </a:xfrm>
          <a:prstGeom prst="rect">
            <a:avLst/>
          </a:prstGeom>
        </p:spPr>
        <p:txBody>
          <a:bodyPr lIns="0" tIns="0" rIns="0" bIns="0" rtlCol="0" anchor="t">
            <a:spAutoFit/>
          </a:bodyPr>
          <a:lstStyle/>
          <a:p>
            <a:pPr marL="0" lvl="0" indent="0" algn="l">
              <a:lnSpc>
                <a:spcPts val="4172"/>
              </a:lnSpc>
            </a:pPr>
            <a:r>
              <a:rPr lang="en-US" sz="2980" b="1" dirty="0">
                <a:solidFill>
                  <a:srgbClr val="FFFFFF"/>
                </a:solidFill>
                <a:latin typeface="Roboto Bold"/>
                <a:ea typeface="Roboto Bold"/>
                <a:cs typeface="Roboto Bold"/>
                <a:sym typeface="Roboto Bold"/>
              </a:rPr>
              <a:t>Partnership Approach</a:t>
            </a:r>
          </a:p>
        </p:txBody>
      </p:sp>
      <p:sp>
        <p:nvSpPr>
          <p:cNvPr id="26" name="TextBox 26"/>
          <p:cNvSpPr txBox="1"/>
          <p:nvPr/>
        </p:nvSpPr>
        <p:spPr>
          <a:xfrm>
            <a:off x="1087078" y="3028493"/>
            <a:ext cx="5475099" cy="1887887"/>
          </a:xfrm>
          <a:prstGeom prst="rect">
            <a:avLst/>
          </a:prstGeom>
        </p:spPr>
        <p:txBody>
          <a:bodyPr lIns="0" tIns="0" rIns="0" bIns="0" rtlCol="0" anchor="t">
            <a:spAutoFit/>
          </a:bodyPr>
          <a:lstStyle/>
          <a:p>
            <a:pPr marL="0" lvl="0" indent="0" algn="l">
              <a:lnSpc>
                <a:spcPts val="2518"/>
              </a:lnSpc>
            </a:pPr>
            <a:r>
              <a:rPr lang="en-US" sz="1798">
                <a:solidFill>
                  <a:srgbClr val="FFFFFF"/>
                </a:solidFill>
                <a:latin typeface="Roboto"/>
                <a:ea typeface="Roboto"/>
                <a:cs typeface="Roboto"/>
                <a:sym typeface="Roboto"/>
              </a:rPr>
              <a:t>Enable academic credit and financial aid access for WOR participants through formal university partnerships. This strategic alignment opens pathways for students to receive institutional support while engaging in transformative cultural education rooted in West African traditions.</a:t>
            </a:r>
          </a:p>
        </p:txBody>
      </p:sp>
      <p:sp>
        <p:nvSpPr>
          <p:cNvPr id="27" name="TextBox 27"/>
          <p:cNvSpPr txBox="1"/>
          <p:nvPr/>
        </p:nvSpPr>
        <p:spPr>
          <a:xfrm>
            <a:off x="2544147" y="6387330"/>
            <a:ext cx="4531299" cy="1573562"/>
          </a:xfrm>
          <a:prstGeom prst="rect">
            <a:avLst/>
          </a:prstGeom>
        </p:spPr>
        <p:txBody>
          <a:bodyPr lIns="0" tIns="0" rIns="0" bIns="0" rtlCol="0" anchor="t">
            <a:spAutoFit/>
          </a:bodyPr>
          <a:lstStyle/>
          <a:p>
            <a:pPr marL="0" lvl="0" indent="0" algn="l">
              <a:lnSpc>
                <a:spcPts val="2518"/>
              </a:lnSpc>
              <a:spcBef>
                <a:spcPct val="0"/>
              </a:spcBef>
            </a:pPr>
            <a:r>
              <a:rPr lang="en-US" sz="1798">
                <a:solidFill>
                  <a:srgbClr val="FFFFFF"/>
                </a:solidFill>
                <a:latin typeface="Roboto"/>
                <a:ea typeface="Roboto"/>
                <a:cs typeface="Roboto"/>
                <a:sym typeface="Roboto"/>
              </a:rPr>
              <a:t>Prometra serves as program provider while universities process tuition and credit. Target institutions: Morehouse School of Medicine, Emory, Morehouse College, Spelman, Clark Atlanta.</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4264</TotalTime>
  <Words>1228</Words>
  <Application>Microsoft Macintosh PowerPoint</Application>
  <PresentationFormat>Custom</PresentationFormat>
  <Paragraphs>187</Paragraphs>
  <Slides>18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Calibri</vt:lpstr>
      <vt:lpstr>Roboto Bold</vt:lpstr>
      <vt:lpstr>Arial</vt:lpstr>
      <vt:lpstr>Roboto</vt:lpstr>
      <vt:lpstr>Merriweather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Prometra Way: 2027 Growth Plan</dc:title>
  <cp:lastModifiedBy>Nehanda Jones</cp:lastModifiedBy>
  <cp:revision>2</cp:revision>
  <dcterms:created xsi:type="dcterms:W3CDTF">2006-08-16T00:00:00Z</dcterms:created>
  <dcterms:modified xsi:type="dcterms:W3CDTF">2026-04-29T16:55:17Z</dcterms:modified>
  <dc:identifier>DAHHIYue4Dg</dc:identifier>
</cp:coreProperties>
</file>